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401" r:id="rId3"/>
    <p:sldId id="449" r:id="rId4"/>
    <p:sldId id="402" r:id="rId5"/>
    <p:sldId id="403" r:id="rId6"/>
    <p:sldId id="447" r:id="rId7"/>
    <p:sldId id="405" r:id="rId8"/>
    <p:sldId id="448" r:id="rId9"/>
    <p:sldId id="407" r:id="rId10"/>
    <p:sldId id="408" r:id="rId11"/>
    <p:sldId id="409" r:id="rId12"/>
    <p:sldId id="410" r:id="rId13"/>
    <p:sldId id="450" r:id="rId14"/>
    <p:sldId id="411" r:id="rId15"/>
    <p:sldId id="451" r:id="rId16"/>
    <p:sldId id="412" r:id="rId17"/>
    <p:sldId id="413" r:id="rId18"/>
    <p:sldId id="414" r:id="rId19"/>
    <p:sldId id="452" r:id="rId20"/>
  </p:sldIdLst>
  <p:sldSz cx="12192000" cy="6858000"/>
  <p:notesSz cx="6669088" cy="9885363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A"/>
    <a:srgbClr val="FFDD00"/>
    <a:srgbClr val="A9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4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4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FI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Skatte-komplettering</a:t>
                    </a:r>
                    <a:r>
                      <a:rPr lang="en-US" dirty="0"/>
                      <a:t>; 50%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Calibri" panose="020F0502020204030204" pitchFamily="34" charset="0"/>
                  </a:defRPr>
                </a:pPr>
                <a:endParaRPr lang="sv-FI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Blad1!$A$2:$A$5</c:f>
              <c:strCache>
                <c:ptCount val="4"/>
                <c:pt idx="0">
                  <c:v>Skattekomplettering</c:v>
                </c:pt>
                <c:pt idx="1">
                  <c:v>Socialvård</c:v>
                </c:pt>
                <c:pt idx="2">
                  <c:v>Grundskola</c:v>
                </c:pt>
                <c:pt idx="3">
                  <c:v>Skärgårdstillägg och övriga delar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0.15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F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r">
              <a:defRPr sz="1200"/>
            </a:lvl1pPr>
          </a:lstStyle>
          <a:p>
            <a:fld id="{B7CDD4B0-F42A-4F0D-B9B3-1F3B749DCC2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r">
              <a:defRPr sz="1200"/>
            </a:lvl1pPr>
          </a:lstStyle>
          <a:p>
            <a:fld id="{B932F624-9985-4515-9742-3B892204F826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600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8C84-B22B-4FCC-8C03-58CE57266B52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9688" y="741363"/>
            <a:ext cx="6589712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695825"/>
            <a:ext cx="5335588" cy="4448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825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5C67B-B760-4D8B-8FCE-D0E356975864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362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775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9500" y="1038749"/>
            <a:ext cx="11083764" cy="2387600"/>
          </a:xfrm>
        </p:spPr>
        <p:txBody>
          <a:bodyPr anchor="b">
            <a:normAutofit/>
          </a:bodyPr>
          <a:lstStyle>
            <a:lvl1pPr algn="l">
              <a:defRPr sz="6000">
                <a:latin typeface="+mj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79500" y="3426348"/>
            <a:ext cx="1108376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40155" y="6207060"/>
            <a:ext cx="4113244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920065" y="6207060"/>
            <a:ext cx="2743199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6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5"/>
            <a:ext cx="5225143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1314125"/>
            <a:ext cx="543974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3275045"/>
            <a:ext cx="5225143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3275045"/>
            <a:ext cx="5439747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560388" y="1371600"/>
            <a:ext cx="11093450" cy="166084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49254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6"/>
            <a:ext cx="1109409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2195-A9FB-443F-9936-5C686568B11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7FB5-8B32-4127-92A3-349CCD9BDAFD}" type="slidenum">
              <a:rPr lang="sv-FI" smtClean="0"/>
              <a:t>‹#›</a:t>
            </a:fld>
            <a:endParaRPr lang="sv-FI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 smtClean="0"/>
              <a:t>27/10/2015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Konfidentiella uppgifter – endast för styrgrupp  </a:t>
            </a:r>
            <a:endParaRPr lang="sv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C8B9-C747-499C-9BA9-5B8B10EC62CB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15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5" r:id="rId4"/>
    <p:sldLayoutId id="2147483657" r:id="rId5"/>
    <p:sldLayoutId id="2147483659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FI" dirty="0" smtClean="0"/>
              <a:t>Förslag till nytt landskapsandelssystem 2018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sv-FI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sv-FI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FI" sz="2800" dirty="0" smtClean="0">
                <a:solidFill>
                  <a:schemeClr val="bg1">
                    <a:lumMod val="50000"/>
                  </a:schemeClr>
                </a:solidFill>
              </a:rPr>
              <a:t>Robert Lönnqvist, projektledare</a:t>
            </a:r>
          </a:p>
          <a:p>
            <a:r>
              <a:rPr lang="sv-FI" sz="2800" dirty="0" smtClean="0">
                <a:solidFill>
                  <a:schemeClr val="bg1">
                    <a:lumMod val="50000"/>
                  </a:schemeClr>
                </a:solidFill>
              </a:rPr>
              <a:t>19 maj 2016</a:t>
            </a:r>
            <a:endParaRPr lang="sv-FI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7"/>
    </mc:Choice>
    <mc:Fallback xmlns="">
      <p:transition spd="slow" advTm="1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1008112"/>
          </a:xfrm>
        </p:spPr>
        <p:txBody>
          <a:bodyPr>
            <a:normAutofit/>
          </a:bodyPr>
          <a:lstStyle/>
          <a:p>
            <a:r>
              <a:rPr lang="sv-SE" sz="3600" b="1" dirty="0" smtClean="0">
                <a:latin typeface="Cambria" panose="02040503050406030204" pitchFamily="18" charset="0"/>
              </a:rPr>
              <a:t>Systemet fördelar ca 33 miljoner euro </a:t>
            </a:r>
            <a:endParaRPr lang="sv-SE" sz="3600" b="1" dirty="0">
              <a:latin typeface="Cambria" panose="0204050305040603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36092718"/>
              </p:ext>
            </p:extLst>
          </p:nvPr>
        </p:nvGraphicFramePr>
        <p:xfrm>
          <a:off x="1295466" y="1844824"/>
          <a:ext cx="8736971" cy="435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6"/>
    </mc:Choice>
    <mc:Fallback xmlns="">
      <p:transition spd="slow" advTm="5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 smtClean="0"/>
              <a:t>1. Skattekomplettering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Utjämnar skillnader på inkomstsidan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Bara ”skattekomplettering”, inte total utjämning, således behöver ingen kommun betala in till systemet (som sker i andra nordiska system)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Utgår från beskattningsbar inkomst och utjämnar på basen av detta, inklusive samfundsskatter (samfundsskatteören)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278"/>
    </mc:Choice>
    <mc:Fallback xmlns="">
      <p:transition advTm="2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99488" y="620688"/>
            <a:ext cx="9042400" cy="792088"/>
          </a:xfrm>
        </p:spPr>
        <p:txBody>
          <a:bodyPr>
            <a:normAutofit/>
          </a:bodyPr>
          <a:lstStyle/>
          <a:p>
            <a:r>
              <a:rPr lang="sv-FI" sz="3600" dirty="0" smtClean="0"/>
              <a:t>1. Skattekomplettering</a:t>
            </a:r>
            <a:endParaRPr lang="sv-FI" sz="3600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6" y="1628800"/>
            <a:ext cx="9243042" cy="401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97"/>
    </mc:Choice>
    <mc:Fallback xmlns="">
      <p:transition spd="slow" advTm="11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19403" y="548680"/>
            <a:ext cx="9042400" cy="870992"/>
          </a:xfrm>
        </p:spPr>
        <p:txBody>
          <a:bodyPr>
            <a:normAutofit/>
          </a:bodyPr>
          <a:lstStyle/>
          <a:p>
            <a:r>
              <a:rPr lang="sv-FI" sz="3600" dirty="0" smtClean="0"/>
              <a:t>1. </a:t>
            </a:r>
            <a:r>
              <a:rPr lang="sv-SE" sz="3600" dirty="0" smtClean="0"/>
              <a:t>Skattekomplettering</a:t>
            </a:r>
            <a:endParaRPr lang="sv-FI" sz="360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idx="1"/>
          </p:nvPr>
        </p:nvSpPr>
        <p:spPr>
          <a:xfrm>
            <a:off x="623393" y="2060848"/>
            <a:ext cx="1142526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FI" sz="1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Fördelar:</a:t>
            </a:r>
          </a:p>
          <a:p>
            <a:pPr marL="0" indent="0">
              <a:buNone/>
            </a:pPr>
            <a:endParaRPr lang="sv-FI" sz="1800" b="1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Utjämning på basen av matematiskt förklarade skillnader</a:t>
            </a:r>
            <a:endParaRPr lang="sv-FI" sz="18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Kan möjliggöra effektiva lösningar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Kan skapa gemensam målbild för hela Åland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Främjar till viss del tillväxt</a:t>
            </a:r>
            <a:endParaRPr lang="sv-FI" sz="18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FI" sz="1800" b="1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FI" sz="1800" b="1" i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Nackdelar: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Kommuner som är ovanför gränsvärdet erhåller ingen ersättning</a:t>
            </a:r>
          </a:p>
          <a:p>
            <a:pPr marL="301943" lvl="1" indent="0">
              <a:buNone/>
            </a:pPr>
            <a:endParaRPr lang="sv-FI" sz="1600" b="1" dirty="0"/>
          </a:p>
          <a:p>
            <a:pPr marL="301943" lvl="1" indent="0">
              <a:buNone/>
            </a:pPr>
            <a:endParaRPr lang="sv-FI" sz="1600" b="1" dirty="0"/>
          </a:p>
          <a:p>
            <a:pPr marL="301943" lvl="1" indent="0">
              <a:buNone/>
            </a:pPr>
            <a:endParaRPr lang="sv-FI" dirty="0"/>
          </a:p>
          <a:p>
            <a:pPr marL="301943" lvl="1" indent="0">
              <a:buNone/>
            </a:pPr>
            <a:endParaRPr lang="sv-FI" dirty="0" smtClean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04"/>
    </mc:Choice>
    <mc:Fallback xmlns="">
      <p:transition spd="slow" advTm="11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2</a:t>
            </a:r>
            <a:r>
              <a:rPr lang="sv-SE" sz="3200" dirty="0" smtClean="0"/>
              <a:t>. </a:t>
            </a:r>
            <a:r>
              <a:rPr lang="sv-SE" sz="3200" b="1" dirty="0">
                <a:cs typeface="Arial" pitchFamily="34" charset="0"/>
              </a:rPr>
              <a:t>Kalkylerad LS-andel</a:t>
            </a:r>
            <a:r>
              <a:rPr lang="sv-SE" sz="3200" b="1" dirty="0"/>
              <a:t> 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3200" b="1" dirty="0" smtClean="0"/>
              <a:t>a) socialvård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092400" y="215473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1</a:t>
            </a:r>
            <a:endParaRPr lang="sv-FI" dirty="0"/>
          </a:p>
        </p:txBody>
      </p:sp>
      <p:sp>
        <p:nvSpPr>
          <p:cNvPr id="13" name="textruta 12"/>
          <p:cNvSpPr txBox="1"/>
          <p:nvPr/>
        </p:nvSpPr>
        <p:spPr>
          <a:xfrm>
            <a:off x="1092333" y="37890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2</a:t>
            </a:r>
            <a:endParaRPr lang="sv-FI" dirty="0"/>
          </a:p>
        </p:txBody>
      </p:sp>
      <p:sp>
        <p:nvSpPr>
          <p:cNvPr id="14" name="textruta 13"/>
          <p:cNvSpPr txBox="1"/>
          <p:nvPr/>
        </p:nvSpPr>
        <p:spPr>
          <a:xfrm>
            <a:off x="1092333" y="50131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3</a:t>
            </a:r>
            <a:endParaRPr lang="sv-FI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837584"/>
              </p:ext>
            </p:extLst>
          </p:nvPr>
        </p:nvGraphicFramePr>
        <p:xfrm>
          <a:off x="3121687" y="1530606"/>
          <a:ext cx="6018244" cy="1986915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353681"/>
                <a:gridCol w="1844392"/>
                <a:gridCol w="2820171"/>
              </a:tblGrid>
              <a:tr h="28148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FI" sz="1800" u="sng" strike="noStrike" dirty="0">
                          <a:effectLst/>
                        </a:rPr>
                        <a:t>Basbelopp</a:t>
                      </a:r>
                      <a:endParaRPr lang="sv-FI" sz="1800" b="1" i="0" u="sng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 hMerge="1">
                  <a:txBody>
                    <a:bodyPr/>
                    <a:lstStyle/>
                    <a:p>
                      <a:endParaRPr lang="sv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sng" strike="noStrike">
                          <a:effectLst/>
                        </a:rPr>
                        <a:t>2013, euro per inv.</a:t>
                      </a:r>
                      <a:endParaRPr lang="sv-FI" sz="1800" b="1" i="0" u="sng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FI" sz="1800" u="sng" strike="noStrike" dirty="0">
                          <a:effectLst/>
                        </a:rPr>
                        <a:t>*Socialvård</a:t>
                      </a:r>
                      <a:endParaRPr lang="sv-FI" sz="1800" b="1" i="0" u="sng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 hMerge="1">
                  <a:txBody>
                    <a:bodyPr/>
                    <a:lstStyle/>
                    <a:p>
                      <a:endParaRPr lang="sv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 </a:t>
                      </a:r>
                      <a:endParaRPr lang="sv-FI" sz="1800" b="1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0-6</a:t>
                      </a:r>
                      <a:endParaRPr lang="sv-FI" sz="1800" b="1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 </a:t>
                      </a:r>
                      <a:endParaRPr lang="sv-FI" sz="1800" b="0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none" strike="noStrike" dirty="0" smtClean="0">
                          <a:effectLst/>
                        </a:rPr>
                        <a:t>10 677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 dirty="0">
                          <a:effectLst/>
                        </a:rPr>
                        <a:t>7-64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 dirty="0">
                          <a:effectLst/>
                        </a:rPr>
                        <a:t> </a:t>
                      </a:r>
                      <a:endParaRPr lang="sv-FI" sz="1800" b="0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none" strike="noStrike" dirty="0" smtClean="0">
                          <a:effectLst/>
                        </a:rPr>
                        <a:t>0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65-74</a:t>
                      </a:r>
                      <a:endParaRPr lang="sv-FI" sz="1800" b="1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 </a:t>
                      </a:r>
                      <a:endParaRPr lang="sv-FI" sz="1800" b="0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none" strike="noStrike" dirty="0" smtClean="0">
                          <a:effectLst/>
                        </a:rPr>
                        <a:t>1 384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>
                          <a:effectLst/>
                        </a:rPr>
                        <a:t>75-84</a:t>
                      </a:r>
                      <a:endParaRPr lang="sv-FI" sz="1800" b="1" i="0" u="none" strike="noStrike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 dirty="0">
                          <a:effectLst/>
                        </a:rPr>
                        <a:t> </a:t>
                      </a:r>
                      <a:endParaRPr lang="sv-FI" sz="1800" b="0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none" strike="noStrike" dirty="0" smtClean="0">
                          <a:effectLst/>
                        </a:rPr>
                        <a:t>6 566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  <a:tr h="281486"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 dirty="0">
                          <a:effectLst/>
                        </a:rPr>
                        <a:t>85+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FI" sz="1800" u="none" strike="noStrike" dirty="0">
                          <a:effectLst/>
                        </a:rPr>
                        <a:t> </a:t>
                      </a:r>
                      <a:endParaRPr lang="sv-FI" sz="1800" b="0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FI" sz="1800" u="none" strike="noStrike" dirty="0" smtClean="0">
                          <a:effectLst/>
                        </a:rPr>
                        <a:t>20 762</a:t>
                      </a:r>
                      <a:endParaRPr lang="sv-FI" sz="1800" b="1" i="0" u="none" strike="noStrike" dirty="0">
                        <a:solidFill>
                          <a:srgbClr val="3F3F76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anchor="b"/>
                </a:tc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3121686" y="3789040"/>
            <a:ext cx="6046655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FI" dirty="0" smtClean="0"/>
              <a:t>Multiplicerar basbelopp med invånarantal för varje kommun (ex. Åldersgruppen 0-6: </a:t>
            </a:r>
            <a:br>
              <a:rPr lang="sv-FI" dirty="0" smtClean="0"/>
            </a:br>
            <a:r>
              <a:rPr lang="sv-FI" dirty="0" smtClean="0"/>
              <a:t>10 677 euro * 100 invånare  = 1 000 677 euro) </a:t>
            </a:r>
            <a:endParaRPr lang="sv-FI" dirty="0"/>
          </a:p>
        </p:txBody>
      </p:sp>
      <p:sp>
        <p:nvSpPr>
          <p:cNvPr id="15" name="textruta 14"/>
          <p:cNvSpPr txBox="1"/>
          <p:nvPr/>
        </p:nvSpPr>
        <p:spPr>
          <a:xfrm>
            <a:off x="3121686" y="4874677"/>
            <a:ext cx="6046655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FI" dirty="0" smtClean="0"/>
              <a:t>Ovanstående kalkyl multipliceras med 14 % (Skärgården 29%) vilket ger utdelningen till kommunen</a:t>
            </a:r>
            <a:br>
              <a:rPr lang="sv-FI" dirty="0" smtClean="0"/>
            </a:br>
            <a:r>
              <a:rPr lang="sv-FI" dirty="0" smtClean="0"/>
              <a:t>Ex. (1 000 677*0,14 = </a:t>
            </a:r>
            <a:r>
              <a:rPr lang="sv-FI" b="1" dirty="0" smtClean="0"/>
              <a:t>140 094 euro</a:t>
            </a:r>
            <a:r>
              <a:rPr lang="sv-FI" dirty="0" smtClean="0"/>
              <a:t>)</a:t>
            </a:r>
            <a:endParaRPr lang="sv-FI" dirty="0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230"/>
    </mc:Choice>
    <mc:Fallback xmlns="">
      <p:transition advTm="4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19403" y="548680"/>
            <a:ext cx="9042400" cy="870992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2. </a:t>
            </a:r>
            <a:r>
              <a:rPr lang="sv-SE" sz="3600" b="1" dirty="0">
                <a:cs typeface="Arial" pitchFamily="34" charset="0"/>
              </a:rPr>
              <a:t>Kalkylerad LS-andel</a:t>
            </a:r>
            <a:r>
              <a:rPr lang="sv-SE" sz="3600" b="1" dirty="0"/>
              <a:t> </a:t>
            </a:r>
            <a:br>
              <a:rPr lang="sv-SE" sz="3600" b="1" dirty="0"/>
            </a:br>
            <a:r>
              <a:rPr lang="sv-SE" sz="3600" b="1" dirty="0"/>
              <a:t>a) socialvård</a:t>
            </a:r>
            <a:endParaRPr lang="sv-FI" sz="360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idx="1"/>
          </p:nvPr>
        </p:nvSpPr>
        <p:spPr>
          <a:xfrm>
            <a:off x="623393" y="2060848"/>
            <a:ext cx="1142526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FI" sz="1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Fördelar:</a:t>
            </a:r>
          </a:p>
          <a:p>
            <a:pPr marL="0" indent="0">
              <a:buNone/>
            </a:pPr>
            <a:endParaRPr lang="sv-FI" sz="1800" b="1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Tar hänsyn till demografiska situationen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Ger en mer matematiskt  förklarad utdelning av LS-andelar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Inga trappsteg, alla utom skärgård erhåller samma ersättningsgrad</a:t>
            </a:r>
            <a:endParaRPr lang="sv-FI" sz="18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FI" sz="1800" b="1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FI" sz="1800" b="1" i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Nackdelar:</a:t>
            </a:r>
          </a:p>
          <a:p>
            <a:r>
              <a:rPr lang="sv-FI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Rätt nivåer? Sårbart att ge så liten ersättningsgrad till socialvården?</a:t>
            </a:r>
            <a:endParaRPr lang="sv-FI" sz="1600" b="1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01943" lvl="1" indent="0">
              <a:buNone/>
            </a:pPr>
            <a:endParaRPr lang="sv-FI" sz="1600" b="1" dirty="0"/>
          </a:p>
          <a:p>
            <a:pPr marL="301943" lvl="1" indent="0">
              <a:buNone/>
            </a:pPr>
            <a:endParaRPr lang="sv-FI" sz="1600" b="1" dirty="0"/>
          </a:p>
          <a:p>
            <a:pPr marL="301943" lvl="1" indent="0">
              <a:buNone/>
            </a:pPr>
            <a:endParaRPr lang="sv-FI" dirty="0"/>
          </a:p>
          <a:p>
            <a:pPr marL="301943" lvl="1" indent="0">
              <a:buNone/>
            </a:pPr>
            <a:endParaRPr lang="sv-FI" dirty="0" smtClean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1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0"/>
    </mc:Choice>
    <mc:Fallback xmlns="">
      <p:transition spd="slow" advTm="5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2. </a:t>
            </a:r>
            <a:r>
              <a:rPr lang="sv-SE" sz="3200" b="1" dirty="0">
                <a:cs typeface="Arial" pitchFamily="34" charset="0"/>
              </a:rPr>
              <a:t>Kalkylerad LS-andel</a:t>
            </a:r>
            <a:r>
              <a:rPr lang="sv-SE" sz="3200" b="1" dirty="0"/>
              <a:t> </a:t>
            </a:r>
            <a:br>
              <a:rPr lang="sv-SE" sz="3200" b="1" dirty="0"/>
            </a:br>
            <a:r>
              <a:rPr lang="sv-SE" sz="3200" b="1" dirty="0" smtClean="0"/>
              <a:t>b) grundskola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844824"/>
            <a:ext cx="10058400" cy="3574097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Utgår från tidigare logik med basbelopp multiplicerat med antal invånare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Ersättningen minskar ju fler personer i åldersgruppen 6-15 kommunen har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En invånare till i åldersgruppen ska emellertid ge mervärde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6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129"/>
    </mc:Choice>
    <mc:Fallback xmlns="">
      <p:transition advTm="2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2. </a:t>
            </a:r>
            <a:r>
              <a:rPr lang="sv-SE" sz="3200" b="1" dirty="0">
                <a:cs typeface="Arial" pitchFamily="34" charset="0"/>
              </a:rPr>
              <a:t>Kalkylerad LS-andel</a:t>
            </a:r>
            <a:r>
              <a:rPr lang="sv-SE" sz="3200" b="1" dirty="0"/>
              <a:t> </a:t>
            </a:r>
            <a:br>
              <a:rPr lang="sv-SE" sz="3200" b="1" dirty="0"/>
            </a:br>
            <a:r>
              <a:rPr lang="sv-SE" sz="3200" b="1" dirty="0"/>
              <a:t>b) grundskola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440840"/>
              </p:ext>
            </p:extLst>
          </p:nvPr>
        </p:nvGraphicFramePr>
        <p:xfrm>
          <a:off x="1199459" y="2204864"/>
          <a:ext cx="8640957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304"/>
                <a:gridCol w="1257013"/>
                <a:gridCol w="1152128"/>
                <a:gridCol w="1152128"/>
                <a:gridCol w="1152128"/>
                <a:gridCol w="960107"/>
                <a:gridCol w="1344149"/>
              </a:tblGrid>
              <a:tr h="1008112">
                <a:tc>
                  <a:txBody>
                    <a:bodyPr/>
                    <a:lstStyle/>
                    <a:p>
                      <a:r>
                        <a:rPr lang="sv-FI" dirty="0" smtClean="0"/>
                        <a:t>Intervall, i åldern 6-15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0-40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40-60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60-80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80-100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100-150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150+</a:t>
                      </a:r>
                      <a:endParaRPr lang="sv-FI" dirty="0"/>
                    </a:p>
                  </a:txBody>
                  <a:tcPr marL="121920" marR="121920"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sv-FI" dirty="0" smtClean="0"/>
                        <a:t>Basbelopp, euro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24 260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15 095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10 782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4 313 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2 156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1 078</a:t>
                      </a:r>
                      <a:endParaRPr lang="sv-FI" dirty="0"/>
                    </a:p>
                  </a:txBody>
                  <a:tcPr marL="121920" marR="121920"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sv-FI" dirty="0" smtClean="0"/>
                        <a:t>Ersättningsgrad, procent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sv-FI" dirty="0" smtClean="0"/>
                        <a:t>20%</a:t>
                      </a:r>
                      <a:endParaRPr lang="sv-FI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060"/>
    </mc:Choice>
    <mc:Fallback xmlns="">
      <p:transition advTm="2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2. </a:t>
            </a:r>
            <a:r>
              <a:rPr lang="sv-SE" sz="3200" b="1" dirty="0">
                <a:cs typeface="Arial" pitchFamily="34" charset="0"/>
              </a:rPr>
              <a:t>Kalkylerad LS-andel</a:t>
            </a:r>
            <a:r>
              <a:rPr lang="sv-SE" sz="3200" b="1" dirty="0"/>
              <a:t> </a:t>
            </a:r>
            <a:br>
              <a:rPr lang="sv-SE" sz="3200" b="1" dirty="0"/>
            </a:br>
            <a:r>
              <a:rPr lang="sv-SE" sz="3200" b="1" dirty="0"/>
              <a:t>b) grundskola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412776"/>
            <a:ext cx="9985109" cy="50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"/>
    </mc:Choice>
    <mc:Fallback xmlns="">
      <p:transition advTm="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03445" y="692696"/>
            <a:ext cx="9042400" cy="870992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2. </a:t>
            </a:r>
            <a:r>
              <a:rPr lang="sv-SE" sz="3600" b="1" dirty="0">
                <a:cs typeface="Arial" pitchFamily="34" charset="0"/>
              </a:rPr>
              <a:t>Kalkylerad LS-andel</a:t>
            </a:r>
            <a:r>
              <a:rPr lang="sv-SE" sz="3600" b="1" dirty="0"/>
              <a:t> </a:t>
            </a:r>
            <a:br>
              <a:rPr lang="sv-SE" sz="3600" b="1" dirty="0"/>
            </a:br>
            <a:r>
              <a:rPr lang="sv-SE" sz="3600" b="1" dirty="0"/>
              <a:t>b) grundskola</a:t>
            </a:r>
            <a:endParaRPr lang="sv-FI" sz="360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idx="1"/>
          </p:nvPr>
        </p:nvSpPr>
        <p:spPr>
          <a:xfrm>
            <a:off x="623393" y="2060848"/>
            <a:ext cx="11425268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Fördel: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Möjliggör skolproduktion även för mindre kommuner </a:t>
            </a:r>
          </a:p>
          <a:p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Blir inga stora trappsteg som förut</a:t>
            </a:r>
          </a:p>
          <a:p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Nackdel: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Gäller att hitta rätt på hur stora  intervallen ska vara, och vilken ersättningsgrad som ska gälla i detta intervall.</a:t>
            </a: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Balansgång mellan att ge tillräckligt ekonomiskt stöd för mindre kommunerna samtidigt som inte samgång ska missgynnas </a:t>
            </a:r>
            <a:r>
              <a:rPr lang="sv-FI" sz="2000" dirty="0" smtClean="0"/>
              <a:t/>
            </a:r>
            <a:br>
              <a:rPr lang="sv-FI" sz="2000" dirty="0" smtClean="0"/>
            </a:br>
            <a:endParaRPr lang="sv-FI" dirty="0" smtClean="0"/>
          </a:p>
          <a:p>
            <a:pPr marL="0" indent="0">
              <a:buNone/>
            </a:pPr>
            <a:endParaRPr lang="sv-FI" dirty="0" smtClean="0"/>
          </a:p>
          <a:p>
            <a:endParaRPr lang="sv-FI" dirty="0" smtClean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9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88"/>
    </mc:Choice>
    <mc:Fallback xmlns="">
      <p:transition spd="slow" advTm="8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1052736"/>
            <a:ext cx="9409045" cy="1008112"/>
          </a:xfrm>
        </p:spPr>
        <p:txBody>
          <a:bodyPr>
            <a:normAutofit/>
          </a:bodyPr>
          <a:lstStyle/>
          <a:p>
            <a:r>
              <a:rPr lang="sv-SE" dirty="0" smtClean="0"/>
              <a:t>Innehåll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1199456" y="2124497"/>
            <a:ext cx="9313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Bakgrund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Landskapsandelssystemet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Regressionsanalyser</a:t>
            </a:r>
            <a:b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7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4"/>
    </mc:Choice>
    <mc:Fallback xmlns="">
      <p:transition spd="slow" advTm="2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4800" dirty="0" smtClean="0"/>
              <a:t>Bakgrund</a:t>
            </a:r>
            <a:endParaRPr lang="sv-FI" sz="4800" dirty="0"/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"/>
    </mc:Choice>
    <mc:Fallback xmlns="">
      <p:transition spd="slow" advTm="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Landskapsandelssystemet - syfte</a:t>
            </a:r>
            <a:endParaRPr lang="sv-SE" sz="2800" dirty="0"/>
          </a:p>
        </p:txBody>
      </p:sp>
      <p:sp>
        <p:nvSpPr>
          <p:cNvPr id="3" name="textruta 2"/>
          <p:cNvSpPr txBox="1"/>
          <p:nvPr/>
        </p:nvSpPr>
        <p:spPr>
          <a:xfrm>
            <a:off x="1292424" y="2132856"/>
            <a:ext cx="931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FI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199456" y="2124497"/>
            <a:ext cx="9313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Landskapsandelssystemet är det utjämningssystem som ämnar ge ekonomiska förutsättningar för de åländska kommunerna att producera lagstadgad service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Systemet utjämnar opåverkbara förutsättningar för kommunerna på inkomst- och kostnadssidan</a:t>
            </a:r>
            <a: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F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4"/>
    </mc:Choice>
    <mc:Fallback xmlns="">
      <p:transition spd="slow" advTm="2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Opåverkbara skillnader</a:t>
            </a:r>
            <a:endParaRPr lang="sv-SE" sz="2800" dirty="0"/>
          </a:p>
        </p:txBody>
      </p:sp>
      <p:sp>
        <p:nvSpPr>
          <p:cNvPr id="3" name="textruta 2"/>
          <p:cNvSpPr txBox="1"/>
          <p:nvPr/>
        </p:nvSpPr>
        <p:spPr>
          <a:xfrm>
            <a:off x="1292424" y="2132856"/>
            <a:ext cx="931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FI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292424" y="1772816"/>
            <a:ext cx="9313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viktigaste opåverkbara skillnaderna kan ses i</a:t>
            </a:r>
          </a:p>
          <a:p>
            <a:endParaRPr lang="sv-FI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Skillnader i inkomster mellan kommuner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Demografi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Fall inom ”KST”-områdena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Småskalighet i skolsektorn</a:t>
            </a:r>
            <a:r>
              <a:rPr lang="sv-FI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sv-FI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sv-FI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0"/>
    </mc:Choice>
    <mc:Fallback xmlns="">
      <p:transition spd="slow" advTm="1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Bakgrundsmotiveringar </a:t>
            </a:r>
            <a:r>
              <a:rPr lang="sv-SE" sz="2800" dirty="0"/>
              <a:t>till </a:t>
            </a:r>
            <a:r>
              <a:rPr lang="sv-SE" sz="2800" dirty="0" smtClean="0"/>
              <a:t>förslaget</a:t>
            </a:r>
            <a:endParaRPr lang="sv-SE" sz="2800" dirty="0"/>
          </a:p>
        </p:txBody>
      </p:sp>
      <p:sp>
        <p:nvSpPr>
          <p:cNvPr id="3" name="textruta 2"/>
          <p:cNvSpPr txBox="1"/>
          <p:nvPr/>
        </p:nvSpPr>
        <p:spPr>
          <a:xfrm>
            <a:off x="1292424" y="2132856"/>
            <a:ext cx="931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FI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292424" y="1772816"/>
            <a:ext cx="9313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Strävar efter en mer ”rättvis” och matematisk förklarad fördelning av andelarna, baserat på effektmålen från parlamentariska gruppen</a:t>
            </a:r>
          </a:p>
          <a:p>
            <a:pPr marL="457200" indent="-457200">
              <a:buFont typeface="Arial" pitchFamily="34" charset="0"/>
              <a:buChar char="•"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Inspiration från andra nordiska utjämningsmodeller</a:t>
            </a:r>
          </a:p>
          <a:p>
            <a:pPr marL="457200" indent="-457200">
              <a:buFont typeface="Arial" pitchFamily="34" charset="0"/>
              <a:buChar char="•"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LS-systemet bör vara enkelt</a:t>
            </a:r>
          </a:p>
          <a:p>
            <a:pPr marL="457200" indent="-457200">
              <a:buFont typeface="Arial" pitchFamily="34" charset="0"/>
              <a:buChar char="•"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Utfört regressionsanalyser för att undersöka </a:t>
            </a:r>
            <a:r>
              <a:rPr lang="sv-SE" sz="2000" dirty="0" smtClean="0">
                <a:latin typeface="Arial" pitchFamily="34" charset="0"/>
                <a:cs typeface="Arial" pitchFamily="34" charset="0"/>
              </a:rPr>
              <a:t>kostnadssamband</a:t>
            </a: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sv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9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13"/>
    </mc:Choice>
    <mc:Fallback xmlns="">
      <p:transition spd="slow" advTm="6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Bakgrund – slutsatser</a:t>
            </a:r>
            <a:endParaRPr lang="sv-SE" sz="2800" dirty="0"/>
          </a:p>
        </p:txBody>
      </p:sp>
      <p:sp>
        <p:nvSpPr>
          <p:cNvPr id="3" name="textruta 2"/>
          <p:cNvSpPr txBox="1"/>
          <p:nvPr/>
        </p:nvSpPr>
        <p:spPr>
          <a:xfrm>
            <a:off x="335360" y="1773983"/>
            <a:ext cx="11521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FI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Skattekompletteringen  mer central </a:t>
            </a:r>
            <a:r>
              <a:rPr lang="sv-FI" u="sng" dirty="0">
                <a:latin typeface="Arial" panose="020B0604020202020204" pitchFamily="34" charset="0"/>
                <a:cs typeface="Arial" panose="020B0604020202020204" pitchFamily="34" charset="0"/>
              </a:rPr>
              <a:t>del i </a:t>
            </a:r>
            <a:r>
              <a:rPr lang="sv-FI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systemet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>
                <a:latin typeface="Arial" panose="020B0604020202020204" pitchFamily="34" charset="0"/>
                <a:cs typeface="Arial" panose="020B0604020202020204" pitchFamily="34" charset="0"/>
              </a:rPr>
              <a:t>Inom äldreomsorg och barnomsorg ges samma ersättningsgrad till alla kommuner (utom skärgård som får högre)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>
                <a:latin typeface="Arial" panose="020B0604020202020204" pitchFamily="34" charset="0"/>
                <a:cs typeface="Arial" panose="020B0604020202020204" pitchFamily="34" charset="0"/>
              </a:rPr>
              <a:t>Högre ekonomisk ersättning till grundskolan ges för mindre kommuner (</a:t>
            </a:r>
            <a:r>
              <a:rPr lang="sv-FI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pga</a:t>
            </a:r>
            <a:r>
              <a:rPr lang="sv-FI" dirty="0" smtClean="0">
                <a:latin typeface="Arial" panose="020B0604020202020204" pitchFamily="34" charset="0"/>
                <a:cs typeface="Arial" panose="020B0604020202020204" pitchFamily="34" charset="0"/>
              </a:rPr>
              <a:t> mindre elevunderlag)</a:t>
            </a:r>
            <a:endParaRPr lang="sv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1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2"/>
    </mc:Choice>
    <mc:Fallback xmlns="">
      <p:transition spd="slow" advTm="2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4800" dirty="0" smtClean="0"/>
              <a:t>Landskapsandelssystemet</a:t>
            </a:r>
            <a:endParaRPr lang="sv-FI" sz="4800" dirty="0"/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"/>
    </mc:Choice>
    <mc:Fallback xmlns="">
      <p:transition spd="slow" advTm="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1008112"/>
          </a:xfrm>
        </p:spPr>
        <p:txBody>
          <a:bodyPr>
            <a:normAutofit/>
          </a:bodyPr>
          <a:lstStyle/>
          <a:p>
            <a:r>
              <a:rPr lang="sv-SE" sz="3600" b="1" dirty="0" smtClean="0">
                <a:latin typeface="Cambria" panose="02040503050406030204" pitchFamily="18" charset="0"/>
              </a:rPr>
              <a:t>LS-systemet 2018</a:t>
            </a:r>
            <a:endParaRPr lang="sv-SE" sz="3600" b="1" dirty="0">
              <a:latin typeface="Cambria" panose="02040503050406030204" pitchFamily="18" charset="0"/>
            </a:endParaRP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815413" y="1530788"/>
            <a:ext cx="10657184" cy="41764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cs typeface="Arial" pitchFamily="34" charset="0"/>
              </a:rPr>
              <a:t>6</a:t>
            </a:r>
            <a:r>
              <a:rPr lang="sv-SE" dirty="0" smtClean="0">
                <a:cs typeface="Arial" pitchFamily="34" charset="0"/>
              </a:rPr>
              <a:t> centrala delar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Skattekomplettering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Kalkylerad LS-andel </a:t>
            </a:r>
          </a:p>
          <a:p>
            <a:pPr marL="1051560" lvl="2" indent="-457200">
              <a:buFont typeface="+mj-lt"/>
              <a:buAutoNum type="alphaLcParenR"/>
            </a:pPr>
            <a:r>
              <a:rPr lang="sv-SE" dirty="0" smtClean="0">
                <a:cs typeface="Arial" pitchFamily="34" charset="0"/>
              </a:rPr>
              <a:t>socialvård </a:t>
            </a:r>
          </a:p>
          <a:p>
            <a:pPr marL="1051560" lvl="2" indent="-457200">
              <a:buFont typeface="+mj-lt"/>
              <a:buAutoNum type="alphaLcParenR"/>
            </a:pPr>
            <a:r>
              <a:rPr lang="sv-SE" dirty="0" smtClean="0">
                <a:cs typeface="Arial" pitchFamily="34" charset="0"/>
              </a:rPr>
              <a:t>Kalkylerad LS-andel skola 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Kostnadsutjämning specialområden (KST-områden) 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Skärgårdstillägg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Främjande av fritid och bibliotek samt </a:t>
            </a:r>
            <a:r>
              <a:rPr lang="sv-SE" dirty="0" err="1" smtClean="0">
                <a:cs typeface="Arial" pitchFamily="34" charset="0"/>
              </a:rPr>
              <a:t>medis</a:t>
            </a:r>
            <a:endParaRPr lang="sv-SE" dirty="0" smtClean="0">
              <a:cs typeface="Arial" pitchFamily="34" charset="0"/>
            </a:endParaRPr>
          </a:p>
          <a:p>
            <a:pPr marL="777240" lvl="1" indent="-457200">
              <a:buFont typeface="+mj-lt"/>
              <a:buAutoNum type="arabicPeriod"/>
            </a:pPr>
            <a:r>
              <a:rPr lang="sv-SE" dirty="0" smtClean="0">
                <a:cs typeface="Arial" pitchFamily="34" charset="0"/>
              </a:rPr>
              <a:t>Samarbetsstöd/Samgångsstöd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9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9"/>
    </mc:Choice>
    <mc:Fallback xmlns="">
      <p:transition spd="slow" advTm="4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5.1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9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8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4.1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6|1.5|0.7|2.4|11.4|4.7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1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7.2|5.3|10.7"/>
</p:tagLst>
</file>

<file path=ppt/theme/theme1.xml><?xml version="1.0" encoding="utf-8"?>
<a:theme xmlns:a="http://schemas.openxmlformats.org/drawingml/2006/main" name="Åland - ett självstyrt örike Linnea J">
  <a:themeElements>
    <a:clrScheme name="LR">
      <a:dk1>
        <a:srgbClr val="263745"/>
      </a:dk1>
      <a:lt1>
        <a:srgbClr val="FFFFFF"/>
      </a:lt1>
      <a:dk2>
        <a:srgbClr val="263745"/>
      </a:dk2>
      <a:lt2>
        <a:srgbClr val="FFFFFF"/>
      </a:lt2>
      <a:accent1>
        <a:srgbClr val="005DA6"/>
      </a:accent1>
      <a:accent2>
        <a:srgbClr val="5CBA47"/>
      </a:accent2>
      <a:accent3>
        <a:srgbClr val="0098CE"/>
      </a:accent3>
      <a:accent4>
        <a:srgbClr val="FDDA00"/>
      </a:accent4>
      <a:accent5>
        <a:srgbClr val="F78D28"/>
      </a:accent5>
      <a:accent6>
        <a:srgbClr val="EE2A37"/>
      </a:accent6>
      <a:hlink>
        <a:srgbClr val="005DA6"/>
      </a:hlink>
      <a:folHlink>
        <a:srgbClr val="005DA6"/>
      </a:folHlink>
    </a:clrScheme>
    <a:fontScheme name="Landskapsregeringen">
      <a:majorFont>
        <a:latin typeface="Metronic Slab Pro Regular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4406C1A3-0A9D-4E06-9A23-BB38E5EB6302}" vid="{9985B4FD-2754-4C0C-9BF6-5FEDAD1AA2C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1857</TotalTime>
  <Words>557</Words>
  <Application>Microsoft Office PowerPoint</Application>
  <PresentationFormat>Anpassad</PresentationFormat>
  <Paragraphs>194</Paragraphs>
  <Slides>19</Slides>
  <Notes>13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0" baseType="lpstr">
      <vt:lpstr>Åland - ett självstyrt örike Linnea J</vt:lpstr>
      <vt:lpstr>Förslag till nytt landskapsandelssystem 2018</vt:lpstr>
      <vt:lpstr>Innehåll</vt:lpstr>
      <vt:lpstr>Bakgrund</vt:lpstr>
      <vt:lpstr>Landskapsandelssystemet - syfte</vt:lpstr>
      <vt:lpstr>Opåverkbara skillnader</vt:lpstr>
      <vt:lpstr>Bakgrundsmotiveringar till förslaget</vt:lpstr>
      <vt:lpstr>Bakgrund – slutsatser</vt:lpstr>
      <vt:lpstr>Landskapsandelssystemet</vt:lpstr>
      <vt:lpstr>LS-systemet 2018</vt:lpstr>
      <vt:lpstr>Systemet fördelar ca 33 miljoner euro </vt:lpstr>
      <vt:lpstr>1. Skattekomplettering</vt:lpstr>
      <vt:lpstr>1. Skattekomplettering</vt:lpstr>
      <vt:lpstr>1. Skattekomplettering</vt:lpstr>
      <vt:lpstr>2. Kalkylerad LS-andel  a) socialvård</vt:lpstr>
      <vt:lpstr>2. Kalkylerad LS-andel  a) socialvård</vt:lpstr>
      <vt:lpstr>2. Kalkylerad LS-andel  b) grundskola</vt:lpstr>
      <vt:lpstr>2. Kalkylerad LS-andel  b) grundskola</vt:lpstr>
      <vt:lpstr>2. Kalkylerad LS-andel  b) grundskola</vt:lpstr>
      <vt:lpstr>2. Kalkylerad LS-andel  b) grundskola</vt:lpstr>
    </vt:vector>
  </TitlesOfParts>
  <Company>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Landskapets ekonomiska situation</dc:title>
  <dc:creator>Björn Häggblom</dc:creator>
  <cp:lastModifiedBy>Theresia Sjöberg</cp:lastModifiedBy>
  <cp:revision>112</cp:revision>
  <cp:lastPrinted>2015-10-29T10:02:22Z</cp:lastPrinted>
  <dcterms:created xsi:type="dcterms:W3CDTF">2015-09-29T13:04:41Z</dcterms:created>
  <dcterms:modified xsi:type="dcterms:W3CDTF">2016-12-07T11:42:31Z</dcterms:modified>
</cp:coreProperties>
</file>