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6" r:id="rId6"/>
    <p:sldId id="257" r:id="rId7"/>
    <p:sldId id="278" r:id="rId8"/>
    <p:sldId id="273" r:id="rId9"/>
    <p:sldId id="274" r:id="rId10"/>
    <p:sldId id="259" r:id="rId11"/>
    <p:sldId id="264" r:id="rId12"/>
    <p:sldId id="266" r:id="rId13"/>
    <p:sldId id="267" r:id="rId14"/>
    <p:sldId id="281" r:id="rId15"/>
    <p:sldId id="261" r:id="rId16"/>
    <p:sldId id="282" r:id="rId17"/>
    <p:sldId id="262" r:id="rId18"/>
    <p:sldId id="263" r:id="rId19"/>
    <p:sldId id="283" r:id="rId20"/>
    <p:sldId id="270" r:id="rId21"/>
    <p:sldId id="268" r:id="rId22"/>
    <p:sldId id="285" r:id="rId23"/>
    <p:sldId id="284" r:id="rId24"/>
    <p:sldId id="280" r:id="rId25"/>
    <p:sldId id="275" r:id="rId26"/>
    <p:sldId id="279" r:id="rId27"/>
    <p:sldId id="307" r:id="rId28"/>
    <p:sldId id="309" r:id="rId29"/>
    <p:sldId id="311" r:id="rId30"/>
    <p:sldId id="310" r:id="rId31"/>
    <p:sldId id="277" r:id="rId32"/>
    <p:sldId id="276" r:id="rId33"/>
  </p:sldIdLst>
  <p:sldSz cx="12192000" cy="6858000"/>
  <p:notesSz cx="6735763" cy="9866313"/>
  <p:defaultText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EB222"/>
    <a:srgbClr val="FFE69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snapToGrid="0">
      <p:cViewPr varScale="1">
        <p:scale>
          <a:sx n="54" d="100"/>
          <a:sy n="54" d="100"/>
        </p:scale>
        <p:origin x="64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B58F1C-8493-4452-9D36-4F0C9D35CEEB}"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sv-FI"/>
        </a:p>
      </dgm:t>
    </dgm:pt>
    <dgm:pt modelId="{0D103430-56D8-42A1-AF0F-2CC0AAE6FEF2}">
      <dgm:prSet phldrT="[Text]" custT="1"/>
      <dgm:spPr>
        <a:ln w="28575">
          <a:solidFill>
            <a:schemeClr val="tx1"/>
          </a:solidFill>
        </a:ln>
      </dgm:spPr>
      <dgm:t>
        <a:bodyPr/>
        <a:lstStyle/>
        <a:p>
          <a:r>
            <a:rPr lang="sv-FI" sz="2400"/>
            <a:t>Primärkommun</a:t>
          </a:r>
        </a:p>
        <a:p>
          <a:r>
            <a:rPr lang="sv-FI" sz="2400"/>
            <a:t>Äldreomsorg</a:t>
          </a:r>
        </a:p>
      </dgm:t>
    </dgm:pt>
    <dgm:pt modelId="{F2962233-DF23-4F8A-BD46-12B9151252E2}" type="parTrans" cxnId="{1D4446D0-6C53-4F5D-ABE2-04E01C528F3C}">
      <dgm:prSet/>
      <dgm:spPr/>
      <dgm:t>
        <a:bodyPr/>
        <a:lstStyle/>
        <a:p>
          <a:endParaRPr lang="sv-FI"/>
        </a:p>
      </dgm:t>
    </dgm:pt>
    <dgm:pt modelId="{9BE4810A-012D-4048-AA23-25EC0B4A57E0}" type="sibTrans" cxnId="{1D4446D0-6C53-4F5D-ABE2-04E01C528F3C}">
      <dgm:prSet/>
      <dgm:spPr/>
      <dgm:t>
        <a:bodyPr/>
        <a:lstStyle/>
        <a:p>
          <a:endParaRPr lang="sv-FI"/>
        </a:p>
      </dgm:t>
    </dgm:pt>
    <dgm:pt modelId="{71DBC74E-8F49-444F-8A38-54CD804A869D}">
      <dgm:prSet phldrT="[Text]" custT="1"/>
      <dgm:spPr/>
      <dgm:t>
        <a:bodyPr/>
        <a:lstStyle/>
        <a:p>
          <a:pPr algn="ctr"/>
          <a:endParaRPr lang="sv-FI" sz="1600"/>
        </a:p>
        <a:p>
          <a:pPr algn="ctr"/>
          <a:r>
            <a:rPr lang="sv-FI" sz="1600"/>
            <a:t>Personal ÄL 21 § </a:t>
          </a:r>
        </a:p>
        <a:p>
          <a:pPr algn="l"/>
          <a:r>
            <a:rPr lang="sv-FI" sz="1600"/>
            <a:t>O</a:t>
          </a:r>
          <a:r>
            <a:rPr lang="sv-FI" sz="1100"/>
            <a:t>ffentlig eller privat serviceproducent ska vid en verksamhetsenhet ha en personal som till antal, utbildning och uppgiftsstruktur garanterar att de äldre tillhandahålls service av god kvalitet och som motsvarar det servicebehov som de äldres funktionsförmåga förutsätter. Vid en verksamhetsenhet med dygnet runt verksamhet ska det finnas tillräckligt med personal alla tider på dygnet.</a:t>
          </a:r>
        </a:p>
        <a:p>
          <a:pPr algn="ctr"/>
          <a:r>
            <a:rPr lang="sv-FI" sz="1200"/>
            <a:t>.</a:t>
          </a:r>
        </a:p>
        <a:p>
          <a:pPr algn="ctr"/>
          <a:endParaRPr lang="sv-FI" sz="1200"/>
        </a:p>
      </dgm:t>
    </dgm:pt>
    <dgm:pt modelId="{24A2211A-5749-45A2-BA9C-F6FAA51D833C}" type="parTrans" cxnId="{B12CB860-017B-4FE3-9A6B-047A6DA679F6}">
      <dgm:prSet/>
      <dgm:spPr/>
      <dgm:t>
        <a:bodyPr/>
        <a:lstStyle/>
        <a:p>
          <a:endParaRPr lang="sv-FI"/>
        </a:p>
      </dgm:t>
    </dgm:pt>
    <dgm:pt modelId="{FD34FB0E-CC28-48BD-A268-65F68B0C8CE5}" type="sibTrans" cxnId="{B12CB860-017B-4FE3-9A6B-047A6DA679F6}">
      <dgm:prSet/>
      <dgm:spPr/>
      <dgm:t>
        <a:bodyPr/>
        <a:lstStyle/>
        <a:p>
          <a:endParaRPr lang="sv-FI"/>
        </a:p>
      </dgm:t>
    </dgm:pt>
    <dgm:pt modelId="{B37560DC-F9C6-4FB0-B3B2-FC688CD444DD}">
      <dgm:prSet phldrT="[Text]" custT="1"/>
      <dgm:spPr/>
      <dgm:t>
        <a:bodyPr/>
        <a:lstStyle/>
        <a:p>
          <a:endParaRPr lang="sv-FI" sz="1600"/>
        </a:p>
        <a:p>
          <a:endParaRPr lang="sv-FI" sz="1600"/>
        </a:p>
        <a:p>
          <a:r>
            <a:rPr lang="sv-FI" sz="1600"/>
            <a:t>Ledning av äldreomsorg</a:t>
          </a:r>
        </a:p>
        <a:p>
          <a:r>
            <a:rPr lang="sv-FI" sz="1200"/>
            <a:t>ÄL 22 §  ”lämplig examen från universitet, högskola eller yrkeshögskola som omfattar minst tre års heltidsstudier. Därutöver krävs kännedom om branschen samt tillräcklig ledarskapsförmåga”</a:t>
          </a:r>
        </a:p>
        <a:p>
          <a:r>
            <a:rPr lang="sv-FI" sz="1200"/>
            <a:t>”Lämplig”</a:t>
          </a:r>
        </a:p>
        <a:p>
          <a:endParaRPr lang="sv-FI" sz="1200"/>
        </a:p>
        <a:p>
          <a:endParaRPr lang="sv-FI" sz="1200"/>
        </a:p>
      </dgm:t>
    </dgm:pt>
    <dgm:pt modelId="{2F27B7F9-9A8D-478C-A2DB-38FA72042DE6}" type="parTrans" cxnId="{7FFDF334-A99E-4CAD-91DC-D7825BDAEED4}">
      <dgm:prSet/>
      <dgm:spPr/>
      <dgm:t>
        <a:bodyPr/>
        <a:lstStyle/>
        <a:p>
          <a:endParaRPr lang="sv-FI"/>
        </a:p>
      </dgm:t>
    </dgm:pt>
    <dgm:pt modelId="{5204672D-77C9-4F9D-9D6E-2DE66DF0577D}" type="sibTrans" cxnId="{7FFDF334-A99E-4CAD-91DC-D7825BDAEED4}">
      <dgm:prSet/>
      <dgm:spPr/>
      <dgm:t>
        <a:bodyPr/>
        <a:lstStyle/>
        <a:p>
          <a:endParaRPr lang="sv-FI"/>
        </a:p>
      </dgm:t>
    </dgm:pt>
    <dgm:pt modelId="{127877C9-94AC-4C43-AA14-7FCF21262E66}">
      <dgm:prSet phldrT="[Text]" custT="1"/>
      <dgm:spPr/>
      <dgm:t>
        <a:bodyPr/>
        <a:lstStyle/>
        <a:p>
          <a:pPr marL="0" lvl="0" defTabSz="711200">
            <a:lnSpc>
              <a:spcPct val="90000"/>
            </a:lnSpc>
            <a:spcBef>
              <a:spcPct val="0"/>
            </a:spcBef>
            <a:spcAft>
              <a:spcPct val="35000"/>
            </a:spcAft>
            <a:buNone/>
          </a:pPr>
          <a:endParaRPr lang="sv-FI" sz="1600"/>
        </a:p>
        <a:p>
          <a:pPr marL="0" lvl="0" defTabSz="711200">
            <a:lnSpc>
              <a:spcPct val="90000"/>
            </a:lnSpc>
            <a:spcBef>
              <a:spcPct val="0"/>
            </a:spcBef>
            <a:spcAft>
              <a:spcPct val="35000"/>
            </a:spcAft>
            <a:buNone/>
          </a:pPr>
          <a:r>
            <a:rPr lang="sv-FI" sz="1600"/>
            <a:t>Bedömning av servicebehov</a:t>
          </a:r>
        </a:p>
        <a:p>
          <a:pPr marL="0" marR="0" lvl="0" indent="0" defTabSz="914400" eaLnBrk="1" fontAlgn="auto" latinLnBrk="0" hangingPunct="1">
            <a:lnSpc>
              <a:spcPct val="100000"/>
            </a:lnSpc>
            <a:spcBef>
              <a:spcPts val="0"/>
            </a:spcBef>
            <a:spcAft>
              <a:spcPts val="0"/>
            </a:spcAft>
            <a:buClrTx/>
            <a:buSzTx/>
            <a:buFontTx/>
            <a:buNone/>
            <a:tabLst/>
            <a:defRPr/>
          </a:pPr>
          <a:r>
            <a:rPr lang="sv-FI" sz="1200"/>
            <a:t>SVL 36 § </a:t>
          </a:r>
          <a:r>
            <a:rPr lang="sv-FI" sz="1200" err="1"/>
            <a:t>Yrkesutb</a:t>
          </a:r>
          <a:r>
            <a:rPr lang="sv-FI" sz="1200"/>
            <a:t>. inom socialvården</a:t>
          </a:r>
        </a:p>
        <a:p>
          <a:pPr marL="0" marR="0" lvl="0" indent="0" defTabSz="914400" eaLnBrk="1" fontAlgn="auto" latinLnBrk="0" hangingPunct="1">
            <a:lnSpc>
              <a:spcPct val="100000"/>
            </a:lnSpc>
            <a:spcBef>
              <a:spcPts val="0"/>
            </a:spcBef>
            <a:spcAft>
              <a:spcPts val="0"/>
            </a:spcAft>
            <a:buClrTx/>
            <a:buSzTx/>
            <a:buFontTx/>
            <a:buNone/>
            <a:tabLst/>
            <a:defRPr/>
          </a:pPr>
          <a:endParaRPr lang="sv-FI" sz="1200"/>
        </a:p>
        <a:p>
          <a:pPr marL="0" lvl="0" defTabSz="711200">
            <a:lnSpc>
              <a:spcPct val="90000"/>
            </a:lnSpc>
            <a:spcBef>
              <a:spcPct val="0"/>
            </a:spcBef>
            <a:spcAft>
              <a:spcPct val="35000"/>
            </a:spcAft>
            <a:buFont typeface="Arial" panose="020B0604020202020204" pitchFamily="34" charset="0"/>
            <a:buChar char="•"/>
          </a:pPr>
          <a:r>
            <a:rPr lang="sv-FI" sz="1200"/>
            <a:t>ÄL 14 § +2 § </a:t>
          </a:r>
          <a:r>
            <a:rPr lang="sv-FI" sz="1200" err="1"/>
            <a:t>yrkesutb</a:t>
          </a:r>
          <a:r>
            <a:rPr lang="sv-FI" sz="1200"/>
            <a:t>. inom hälso- och sjukvården anställd inom socialvården</a:t>
          </a:r>
        </a:p>
        <a:p>
          <a:pPr marL="0" lvl="0" defTabSz="711200">
            <a:lnSpc>
              <a:spcPct val="90000"/>
            </a:lnSpc>
            <a:spcBef>
              <a:spcPct val="0"/>
            </a:spcBef>
            <a:spcAft>
              <a:spcPct val="35000"/>
            </a:spcAft>
            <a:buFont typeface="Arial" panose="020B0604020202020204" pitchFamily="34" charset="0"/>
            <a:buChar char="•"/>
          </a:pPr>
          <a:r>
            <a:rPr lang="sv-FI" sz="1200"/>
            <a:t>” Ändamålsenlig”</a:t>
          </a:r>
        </a:p>
        <a:p>
          <a:pPr marL="0" lvl="0" defTabSz="711200">
            <a:lnSpc>
              <a:spcPct val="90000"/>
            </a:lnSpc>
            <a:spcBef>
              <a:spcPct val="0"/>
            </a:spcBef>
            <a:spcAft>
              <a:spcPct val="35000"/>
            </a:spcAft>
            <a:buFont typeface="Arial" panose="020B0604020202020204" pitchFamily="34" charset="0"/>
            <a:buChar char="•"/>
          </a:pPr>
          <a:endParaRPr lang="sv-FI" sz="1200"/>
        </a:p>
      </dgm:t>
    </dgm:pt>
    <dgm:pt modelId="{B0F818AE-4188-4604-8F09-F40D5DC87401}" type="parTrans" cxnId="{E090DB11-FDE7-4D4F-BC88-0FAC05E31257}">
      <dgm:prSet/>
      <dgm:spPr/>
      <dgm:t>
        <a:bodyPr/>
        <a:lstStyle/>
        <a:p>
          <a:endParaRPr lang="sv-FI"/>
        </a:p>
      </dgm:t>
    </dgm:pt>
    <dgm:pt modelId="{273B8812-63BC-455D-B1AD-B937EF76ECA5}" type="sibTrans" cxnId="{E090DB11-FDE7-4D4F-BC88-0FAC05E31257}">
      <dgm:prSet/>
      <dgm:spPr/>
      <dgm:t>
        <a:bodyPr/>
        <a:lstStyle/>
        <a:p>
          <a:endParaRPr lang="sv-FI"/>
        </a:p>
      </dgm:t>
    </dgm:pt>
    <dgm:pt modelId="{FA46F22E-DB4E-4F8C-9DFE-C4CE0E8A6C4C}">
      <dgm:prSet/>
      <dgm:spPr/>
      <dgm:t>
        <a:bodyPr/>
        <a:lstStyle/>
        <a:p>
          <a:endParaRPr lang="sv-FI"/>
        </a:p>
      </dgm:t>
    </dgm:pt>
    <dgm:pt modelId="{34D18A04-E2C0-4E51-B71D-FA6A300A685C}" type="parTrans" cxnId="{495339B2-83B4-48BE-8E02-4D9DF64DC514}">
      <dgm:prSet/>
      <dgm:spPr/>
      <dgm:t>
        <a:bodyPr/>
        <a:lstStyle/>
        <a:p>
          <a:endParaRPr lang="sv-FI"/>
        </a:p>
      </dgm:t>
    </dgm:pt>
    <dgm:pt modelId="{856B49DC-02E3-45C9-B43F-7BE702CCCB9A}" type="sibTrans" cxnId="{495339B2-83B4-48BE-8E02-4D9DF64DC514}">
      <dgm:prSet/>
      <dgm:spPr/>
      <dgm:t>
        <a:bodyPr/>
        <a:lstStyle/>
        <a:p>
          <a:endParaRPr lang="sv-FI"/>
        </a:p>
      </dgm:t>
    </dgm:pt>
    <dgm:pt modelId="{7BEE48F8-59DC-4FF0-9C29-DA172D519B20}">
      <dgm:prSet/>
      <dgm:spPr/>
      <dgm:t>
        <a:bodyPr/>
        <a:lstStyle/>
        <a:p>
          <a:endParaRPr lang="sv-FI"/>
        </a:p>
      </dgm:t>
    </dgm:pt>
    <dgm:pt modelId="{2273B5FF-1A47-49ED-AA18-05BAB3352E06}" type="parTrans" cxnId="{F48EEF08-B87E-419C-A523-591AC101E9F8}">
      <dgm:prSet/>
      <dgm:spPr/>
      <dgm:t>
        <a:bodyPr/>
        <a:lstStyle/>
        <a:p>
          <a:endParaRPr lang="sv-FI"/>
        </a:p>
      </dgm:t>
    </dgm:pt>
    <dgm:pt modelId="{B5E61CAB-A5B2-4A16-9775-FFEB7025EB5E}" type="sibTrans" cxnId="{F48EEF08-B87E-419C-A523-591AC101E9F8}">
      <dgm:prSet/>
      <dgm:spPr/>
      <dgm:t>
        <a:bodyPr/>
        <a:lstStyle/>
        <a:p>
          <a:endParaRPr lang="sv-FI"/>
        </a:p>
      </dgm:t>
    </dgm:pt>
    <dgm:pt modelId="{3ED81508-018A-4549-9BAB-EF6A617F7096}" type="pres">
      <dgm:prSet presAssocID="{9BB58F1C-8493-4452-9D36-4F0C9D35CEEB}" presName="Name0" presStyleCnt="0">
        <dgm:presLayoutVars>
          <dgm:chMax val="1"/>
          <dgm:chPref val="1"/>
          <dgm:dir/>
          <dgm:animOne val="branch"/>
          <dgm:animLvl val="lvl"/>
        </dgm:presLayoutVars>
      </dgm:prSet>
      <dgm:spPr/>
    </dgm:pt>
    <dgm:pt modelId="{24C181EC-DEA6-4472-8735-0AEE1A5BB5E2}" type="pres">
      <dgm:prSet presAssocID="{0D103430-56D8-42A1-AF0F-2CC0AAE6FEF2}" presName="singleCycle" presStyleCnt="0"/>
      <dgm:spPr/>
    </dgm:pt>
    <dgm:pt modelId="{39A2CA5D-9E6D-42FE-94F1-38F370111937}" type="pres">
      <dgm:prSet presAssocID="{0D103430-56D8-42A1-AF0F-2CC0AAE6FEF2}" presName="singleCenter" presStyleLbl="node1" presStyleIdx="0" presStyleCnt="4" custScaleX="154165" custScaleY="102535" custLinFactNeighborX="-13454" custLinFactNeighborY="-28603">
        <dgm:presLayoutVars>
          <dgm:chMax val="7"/>
          <dgm:chPref val="7"/>
        </dgm:presLayoutVars>
      </dgm:prSet>
      <dgm:spPr/>
    </dgm:pt>
    <dgm:pt modelId="{188612EC-622A-46D1-8E61-F461DF9B8FDE}" type="pres">
      <dgm:prSet presAssocID="{24A2211A-5749-45A2-BA9C-F6FAA51D833C}" presName="Name56" presStyleLbl="parChTrans1D2" presStyleIdx="0" presStyleCnt="3"/>
      <dgm:spPr/>
    </dgm:pt>
    <dgm:pt modelId="{EC2BA3CB-5F73-4BAD-86B8-90E0529F80B5}" type="pres">
      <dgm:prSet presAssocID="{71DBC74E-8F49-444F-8A38-54CD804A869D}" presName="text0" presStyleLbl="node1" presStyleIdx="1" presStyleCnt="4" custScaleX="477470" custScaleY="134824" custRadScaleRad="125837" custRadScaleInc="5035">
        <dgm:presLayoutVars>
          <dgm:bulletEnabled val="1"/>
        </dgm:presLayoutVars>
      </dgm:prSet>
      <dgm:spPr/>
    </dgm:pt>
    <dgm:pt modelId="{68D11957-2571-4A1B-884B-91BD58E2DCB4}" type="pres">
      <dgm:prSet presAssocID="{2F27B7F9-9A8D-478C-A2DB-38FA72042DE6}" presName="Name56" presStyleLbl="parChTrans1D2" presStyleIdx="1" presStyleCnt="3"/>
      <dgm:spPr/>
    </dgm:pt>
    <dgm:pt modelId="{087E50DB-EC72-44A9-AC5B-D620C90F041C}" type="pres">
      <dgm:prSet presAssocID="{B37560DC-F9C6-4FB0-B3B2-FC688CD444DD}" presName="text0" presStyleLbl="node1" presStyleIdx="2" presStyleCnt="4" custScaleX="187490" custScaleY="235386" custRadScaleRad="80516" custRadScaleInc="-101033">
        <dgm:presLayoutVars>
          <dgm:bulletEnabled val="1"/>
        </dgm:presLayoutVars>
      </dgm:prSet>
      <dgm:spPr/>
    </dgm:pt>
    <dgm:pt modelId="{7762E47D-2FC5-41D8-95DA-D43897693AEF}" type="pres">
      <dgm:prSet presAssocID="{B0F818AE-4188-4604-8F09-F40D5DC87401}" presName="Name56" presStyleLbl="parChTrans1D2" presStyleIdx="2" presStyleCnt="3"/>
      <dgm:spPr/>
    </dgm:pt>
    <dgm:pt modelId="{3C15600C-1512-471E-B686-95B5B3992102}" type="pres">
      <dgm:prSet presAssocID="{127877C9-94AC-4C43-AA14-7FCF21262E66}" presName="text0" presStyleLbl="node1" presStyleIdx="3" presStyleCnt="4" custScaleX="288986" custScaleY="145391" custRadScaleRad="63668" custRadScaleInc="-170288">
        <dgm:presLayoutVars>
          <dgm:bulletEnabled val="1"/>
        </dgm:presLayoutVars>
      </dgm:prSet>
      <dgm:spPr/>
    </dgm:pt>
  </dgm:ptLst>
  <dgm:cxnLst>
    <dgm:cxn modelId="{F48EEF08-B87E-419C-A523-591AC101E9F8}" srcId="{9BB58F1C-8493-4452-9D36-4F0C9D35CEEB}" destId="{7BEE48F8-59DC-4FF0-9C29-DA172D519B20}" srcOrd="2" destOrd="0" parTransId="{2273B5FF-1A47-49ED-AA18-05BAB3352E06}" sibTransId="{B5E61CAB-A5B2-4A16-9775-FFEB7025EB5E}"/>
    <dgm:cxn modelId="{E090DB11-FDE7-4D4F-BC88-0FAC05E31257}" srcId="{0D103430-56D8-42A1-AF0F-2CC0AAE6FEF2}" destId="{127877C9-94AC-4C43-AA14-7FCF21262E66}" srcOrd="2" destOrd="0" parTransId="{B0F818AE-4188-4604-8F09-F40D5DC87401}" sibTransId="{273B8812-63BC-455D-B1AD-B937EF76ECA5}"/>
    <dgm:cxn modelId="{D4385325-FB5B-4764-BC13-1D637805029C}" type="presOf" srcId="{B37560DC-F9C6-4FB0-B3B2-FC688CD444DD}" destId="{087E50DB-EC72-44A9-AC5B-D620C90F041C}" srcOrd="0" destOrd="0" presId="urn:microsoft.com/office/officeart/2008/layout/RadialCluster"/>
    <dgm:cxn modelId="{75191528-EB77-42EC-BC84-09CB3A86C491}" type="presOf" srcId="{127877C9-94AC-4C43-AA14-7FCF21262E66}" destId="{3C15600C-1512-471E-B686-95B5B3992102}" srcOrd="0" destOrd="0" presId="urn:microsoft.com/office/officeart/2008/layout/RadialCluster"/>
    <dgm:cxn modelId="{CC61F132-7AA1-4AF2-8847-03A0DC739B97}" type="presOf" srcId="{2F27B7F9-9A8D-478C-A2DB-38FA72042DE6}" destId="{68D11957-2571-4A1B-884B-91BD58E2DCB4}" srcOrd="0" destOrd="0" presId="urn:microsoft.com/office/officeart/2008/layout/RadialCluster"/>
    <dgm:cxn modelId="{7FFDF334-A99E-4CAD-91DC-D7825BDAEED4}" srcId="{0D103430-56D8-42A1-AF0F-2CC0AAE6FEF2}" destId="{B37560DC-F9C6-4FB0-B3B2-FC688CD444DD}" srcOrd="1" destOrd="0" parTransId="{2F27B7F9-9A8D-478C-A2DB-38FA72042DE6}" sibTransId="{5204672D-77C9-4F9D-9D6E-2DE66DF0577D}"/>
    <dgm:cxn modelId="{B12CB860-017B-4FE3-9A6B-047A6DA679F6}" srcId="{0D103430-56D8-42A1-AF0F-2CC0AAE6FEF2}" destId="{71DBC74E-8F49-444F-8A38-54CD804A869D}" srcOrd="0" destOrd="0" parTransId="{24A2211A-5749-45A2-BA9C-F6FAA51D833C}" sibTransId="{FD34FB0E-CC28-48BD-A268-65F68B0C8CE5}"/>
    <dgm:cxn modelId="{45AD3264-5AA6-4521-B13F-1F7CCB9A74FD}" type="presOf" srcId="{24A2211A-5749-45A2-BA9C-F6FAA51D833C}" destId="{188612EC-622A-46D1-8E61-F461DF9B8FDE}" srcOrd="0" destOrd="0" presId="urn:microsoft.com/office/officeart/2008/layout/RadialCluster"/>
    <dgm:cxn modelId="{B9FA1F51-3B18-4417-A4D6-2D23AC7159A3}" type="presOf" srcId="{9BB58F1C-8493-4452-9D36-4F0C9D35CEEB}" destId="{3ED81508-018A-4549-9BAB-EF6A617F7096}" srcOrd="0" destOrd="0" presId="urn:microsoft.com/office/officeart/2008/layout/RadialCluster"/>
    <dgm:cxn modelId="{F4A70653-863D-470B-A9BD-D11712FE879A}" type="presOf" srcId="{0D103430-56D8-42A1-AF0F-2CC0AAE6FEF2}" destId="{39A2CA5D-9E6D-42FE-94F1-38F370111937}" srcOrd="0" destOrd="0" presId="urn:microsoft.com/office/officeart/2008/layout/RadialCluster"/>
    <dgm:cxn modelId="{495339B2-83B4-48BE-8E02-4D9DF64DC514}" srcId="{9BB58F1C-8493-4452-9D36-4F0C9D35CEEB}" destId="{FA46F22E-DB4E-4F8C-9DFE-C4CE0E8A6C4C}" srcOrd="1" destOrd="0" parTransId="{34D18A04-E2C0-4E51-B71D-FA6A300A685C}" sibTransId="{856B49DC-02E3-45C9-B43F-7BE702CCCB9A}"/>
    <dgm:cxn modelId="{1D4446D0-6C53-4F5D-ABE2-04E01C528F3C}" srcId="{9BB58F1C-8493-4452-9D36-4F0C9D35CEEB}" destId="{0D103430-56D8-42A1-AF0F-2CC0AAE6FEF2}" srcOrd="0" destOrd="0" parTransId="{F2962233-DF23-4F8A-BD46-12B9151252E2}" sibTransId="{9BE4810A-012D-4048-AA23-25EC0B4A57E0}"/>
    <dgm:cxn modelId="{7C4DC7DA-2F54-42B6-9B7C-CA74705C2619}" type="presOf" srcId="{B0F818AE-4188-4604-8F09-F40D5DC87401}" destId="{7762E47D-2FC5-41D8-95DA-D43897693AEF}" srcOrd="0" destOrd="0" presId="urn:microsoft.com/office/officeart/2008/layout/RadialCluster"/>
    <dgm:cxn modelId="{175804F3-427B-4590-9C63-43209541619C}" type="presOf" srcId="{71DBC74E-8F49-444F-8A38-54CD804A869D}" destId="{EC2BA3CB-5F73-4BAD-86B8-90E0529F80B5}" srcOrd="0" destOrd="0" presId="urn:microsoft.com/office/officeart/2008/layout/RadialCluster"/>
    <dgm:cxn modelId="{56D98B53-AA7A-4CDB-BD8F-98C99EE5EA06}" type="presParOf" srcId="{3ED81508-018A-4549-9BAB-EF6A617F7096}" destId="{24C181EC-DEA6-4472-8735-0AEE1A5BB5E2}" srcOrd="0" destOrd="0" presId="urn:microsoft.com/office/officeart/2008/layout/RadialCluster"/>
    <dgm:cxn modelId="{54BCF88B-5AB0-4415-98B6-99AA6E1AA3A6}" type="presParOf" srcId="{24C181EC-DEA6-4472-8735-0AEE1A5BB5E2}" destId="{39A2CA5D-9E6D-42FE-94F1-38F370111937}" srcOrd="0" destOrd="0" presId="urn:microsoft.com/office/officeart/2008/layout/RadialCluster"/>
    <dgm:cxn modelId="{EF3FCC5A-7291-47EB-A36B-363602A101E2}" type="presParOf" srcId="{24C181EC-DEA6-4472-8735-0AEE1A5BB5E2}" destId="{188612EC-622A-46D1-8E61-F461DF9B8FDE}" srcOrd="1" destOrd="0" presId="urn:microsoft.com/office/officeart/2008/layout/RadialCluster"/>
    <dgm:cxn modelId="{8663E70F-74B9-49E8-963A-48A3633E0814}" type="presParOf" srcId="{24C181EC-DEA6-4472-8735-0AEE1A5BB5E2}" destId="{EC2BA3CB-5F73-4BAD-86B8-90E0529F80B5}" srcOrd="2" destOrd="0" presId="urn:microsoft.com/office/officeart/2008/layout/RadialCluster"/>
    <dgm:cxn modelId="{E4E83315-FD7A-4901-8A35-5CA48B802D3B}" type="presParOf" srcId="{24C181EC-DEA6-4472-8735-0AEE1A5BB5E2}" destId="{68D11957-2571-4A1B-884B-91BD58E2DCB4}" srcOrd="3" destOrd="0" presId="urn:microsoft.com/office/officeart/2008/layout/RadialCluster"/>
    <dgm:cxn modelId="{2B79871F-DA34-41A9-A3CD-CEBC085A20F0}" type="presParOf" srcId="{24C181EC-DEA6-4472-8735-0AEE1A5BB5E2}" destId="{087E50DB-EC72-44A9-AC5B-D620C90F041C}" srcOrd="4" destOrd="0" presId="urn:microsoft.com/office/officeart/2008/layout/RadialCluster"/>
    <dgm:cxn modelId="{D8C092A7-155C-4BD2-AEB5-FAA87856F3A3}" type="presParOf" srcId="{24C181EC-DEA6-4472-8735-0AEE1A5BB5E2}" destId="{7762E47D-2FC5-41D8-95DA-D43897693AEF}" srcOrd="5" destOrd="0" presId="urn:microsoft.com/office/officeart/2008/layout/RadialCluster"/>
    <dgm:cxn modelId="{6B348D34-4876-47B7-A5E4-F7A89CF3F486}" type="presParOf" srcId="{24C181EC-DEA6-4472-8735-0AEE1A5BB5E2}" destId="{3C15600C-1512-471E-B686-95B5B3992102}"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7782D7-F49B-4DD8-B6E0-AFD6BC6CE352}" type="doc">
      <dgm:prSet loTypeId="urn:microsoft.com/office/officeart/2008/layout/RadialCluster" loCatId="relationship" qsTypeId="urn:microsoft.com/office/officeart/2005/8/quickstyle/simple1" qsCatId="simple" csTypeId="urn:microsoft.com/office/officeart/2005/8/colors/accent6_2" csCatId="accent6" phldr="1"/>
      <dgm:spPr/>
      <dgm:t>
        <a:bodyPr/>
        <a:lstStyle/>
        <a:p>
          <a:endParaRPr lang="sv-FI"/>
        </a:p>
      </dgm:t>
    </dgm:pt>
    <dgm:pt modelId="{6DB13927-126D-439D-98ED-8EB2E1E7161D}">
      <dgm:prSet phldrT="[Text]" custT="1"/>
      <dgm:spPr>
        <a:ln w="28575">
          <a:solidFill>
            <a:schemeClr val="tx1"/>
          </a:solidFill>
        </a:ln>
      </dgm:spPr>
      <dgm:t>
        <a:bodyPr/>
        <a:lstStyle/>
        <a:p>
          <a:r>
            <a:rPr lang="sv-FI" sz="2400"/>
            <a:t>Kommunernas socialtjänst</a:t>
          </a:r>
        </a:p>
        <a:p>
          <a:r>
            <a:rPr lang="sv-FI" sz="2400"/>
            <a:t>KST</a:t>
          </a:r>
        </a:p>
      </dgm:t>
    </dgm:pt>
    <dgm:pt modelId="{61E94DD9-FE00-41FF-8206-F7F285FEB62E}" type="parTrans" cxnId="{C66FBF20-5398-43FB-B2C4-80153CEB9E4B}">
      <dgm:prSet/>
      <dgm:spPr/>
      <dgm:t>
        <a:bodyPr/>
        <a:lstStyle/>
        <a:p>
          <a:endParaRPr lang="sv-FI"/>
        </a:p>
      </dgm:t>
    </dgm:pt>
    <dgm:pt modelId="{33EB5E2D-59B2-4CCC-BA55-90170687B0FB}" type="sibTrans" cxnId="{C66FBF20-5398-43FB-B2C4-80153CEB9E4B}">
      <dgm:prSet/>
      <dgm:spPr/>
      <dgm:t>
        <a:bodyPr/>
        <a:lstStyle/>
        <a:p>
          <a:endParaRPr lang="sv-FI"/>
        </a:p>
      </dgm:t>
    </dgm:pt>
    <dgm:pt modelId="{DE5EB62C-7E1E-4AC4-97B9-5A9ABBD37927}">
      <dgm:prSet phldrT="[Text]" custT="1"/>
      <dgm:spPr/>
      <dgm:t>
        <a:bodyPr/>
        <a:lstStyle/>
        <a:p>
          <a:endParaRPr lang="sv-FI" sz="1600"/>
        </a:p>
        <a:p>
          <a:r>
            <a:rPr lang="sv-FI" sz="1600"/>
            <a:t>Barnskydd</a:t>
          </a:r>
        </a:p>
        <a:p>
          <a:r>
            <a:rPr lang="sv-FI" sz="1600"/>
            <a:t>Bedömning och beslut</a:t>
          </a:r>
        </a:p>
        <a:p>
          <a:r>
            <a:rPr lang="sv-FI" sz="1200"/>
            <a:t>Tex. BSL 27 § Socialarbetare</a:t>
          </a:r>
        </a:p>
        <a:p>
          <a:endParaRPr lang="sv-FI" sz="1600"/>
        </a:p>
      </dgm:t>
    </dgm:pt>
    <dgm:pt modelId="{78ACFF71-F7B2-453F-896B-E6DAF6AF2DA9}" type="parTrans" cxnId="{CFC2EA76-4944-4959-B77B-546B8F2B8414}">
      <dgm:prSet/>
      <dgm:spPr/>
      <dgm:t>
        <a:bodyPr/>
        <a:lstStyle/>
        <a:p>
          <a:endParaRPr lang="sv-FI"/>
        </a:p>
      </dgm:t>
    </dgm:pt>
    <dgm:pt modelId="{E4A6247E-343A-4BC3-BFEC-0308FC6C2B91}" type="sibTrans" cxnId="{CFC2EA76-4944-4959-B77B-546B8F2B8414}">
      <dgm:prSet/>
      <dgm:spPr/>
      <dgm:t>
        <a:bodyPr/>
        <a:lstStyle/>
        <a:p>
          <a:endParaRPr lang="sv-FI"/>
        </a:p>
      </dgm:t>
    </dgm:pt>
    <dgm:pt modelId="{B3058501-232E-4CBB-B97D-24CB44827DCF}">
      <dgm:prSet phldrT="[Text]" custT="1"/>
      <dgm:spPr>
        <a:solidFill>
          <a:srgbClr val="FFE697"/>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sv-FI" sz="1400">
              <a:solidFill>
                <a:schemeClr val="tx1"/>
              </a:solidFill>
            </a:rPr>
            <a:t>”Barn eller person i behov av särskilt stöd” </a:t>
          </a:r>
        </a:p>
        <a:p>
          <a:pPr marL="0" marR="0" lvl="0" indent="0" defTabSz="914400" eaLnBrk="1" fontAlgn="auto" latinLnBrk="0" hangingPunct="1">
            <a:lnSpc>
              <a:spcPct val="100000"/>
            </a:lnSpc>
            <a:spcBef>
              <a:spcPts val="0"/>
            </a:spcBef>
            <a:spcAft>
              <a:spcPts val="0"/>
            </a:spcAft>
            <a:buClrTx/>
            <a:buSzTx/>
            <a:buFontTx/>
            <a:buNone/>
            <a:tabLst/>
            <a:defRPr/>
          </a:pPr>
          <a:r>
            <a:rPr lang="sv-FI" sz="1400">
              <a:solidFill>
                <a:schemeClr val="tx1"/>
              </a:solidFill>
            </a:rPr>
            <a:t>Bedömning och beslut</a:t>
          </a:r>
        </a:p>
        <a:p>
          <a:pPr marL="0" lvl="0" defTabSz="533400">
            <a:lnSpc>
              <a:spcPct val="90000"/>
            </a:lnSpc>
            <a:spcBef>
              <a:spcPct val="0"/>
            </a:spcBef>
            <a:spcAft>
              <a:spcPct val="35000"/>
            </a:spcAft>
            <a:buNone/>
          </a:pPr>
          <a:r>
            <a:rPr lang="sv-FI" sz="1400">
              <a:solidFill>
                <a:schemeClr val="tx1"/>
              </a:solidFill>
            </a:rPr>
            <a:t>SVL 36 + 46 §</a:t>
          </a:r>
        </a:p>
        <a:p>
          <a:pPr marL="0" lvl="0" defTabSz="533400">
            <a:lnSpc>
              <a:spcPct val="90000"/>
            </a:lnSpc>
            <a:spcBef>
              <a:spcPct val="0"/>
            </a:spcBef>
            <a:spcAft>
              <a:spcPct val="35000"/>
            </a:spcAft>
            <a:buNone/>
          </a:pPr>
          <a:r>
            <a:rPr lang="sv-FI" sz="1400">
              <a:solidFill>
                <a:schemeClr val="tx1"/>
              </a:solidFill>
            </a:rPr>
            <a:t>socialarbetare i tjänsteförhållande</a:t>
          </a:r>
        </a:p>
        <a:p>
          <a:pPr marL="0" lvl="0" defTabSz="533400">
            <a:lnSpc>
              <a:spcPct val="90000"/>
            </a:lnSpc>
            <a:spcBef>
              <a:spcPct val="0"/>
            </a:spcBef>
            <a:spcAft>
              <a:spcPct val="35000"/>
            </a:spcAft>
            <a:buNone/>
          </a:pPr>
          <a:r>
            <a:rPr lang="sv-FI" sz="1400">
              <a:solidFill>
                <a:schemeClr val="tx1"/>
              </a:solidFill>
            </a:rPr>
            <a:t>Kontaktperson</a:t>
          </a:r>
        </a:p>
        <a:p>
          <a:pPr marL="0" lvl="0" defTabSz="533400">
            <a:lnSpc>
              <a:spcPct val="90000"/>
            </a:lnSpc>
            <a:spcBef>
              <a:spcPct val="0"/>
            </a:spcBef>
            <a:spcAft>
              <a:spcPct val="35000"/>
            </a:spcAft>
            <a:buNone/>
          </a:pPr>
          <a:r>
            <a:rPr lang="sv-FI" sz="1400">
              <a:solidFill>
                <a:schemeClr val="tx1"/>
              </a:solidFill>
            </a:rPr>
            <a:t>SVL 42 § Socialarbetare</a:t>
          </a:r>
        </a:p>
      </dgm:t>
    </dgm:pt>
    <dgm:pt modelId="{D5BD4327-0421-4770-AABC-A6D09A00D366}" type="parTrans" cxnId="{BCFC80E6-1F62-4A0D-ABDA-E8B2A99B376D}">
      <dgm:prSet/>
      <dgm:spPr/>
      <dgm:t>
        <a:bodyPr/>
        <a:lstStyle/>
        <a:p>
          <a:endParaRPr lang="sv-FI"/>
        </a:p>
      </dgm:t>
    </dgm:pt>
    <dgm:pt modelId="{BAAEA56C-CFE1-4FAF-A3ED-39B517CDA33B}" type="sibTrans" cxnId="{BCFC80E6-1F62-4A0D-ABDA-E8B2A99B376D}">
      <dgm:prSet/>
      <dgm:spPr/>
      <dgm:t>
        <a:bodyPr/>
        <a:lstStyle/>
        <a:p>
          <a:endParaRPr lang="sv-FI"/>
        </a:p>
      </dgm:t>
    </dgm:pt>
    <dgm:pt modelId="{18B2F29F-1478-4942-BB1B-F87DF9935808}">
      <dgm:prSet/>
      <dgm:spPr/>
      <dgm:t>
        <a:bodyPr/>
        <a:lstStyle/>
        <a:p>
          <a:endParaRPr lang="sv-FI"/>
        </a:p>
      </dgm:t>
    </dgm:pt>
    <dgm:pt modelId="{D604D41B-69E1-4249-A767-F8947CCAC736}" type="parTrans" cxnId="{DED4A9AD-B8A0-4DE4-97DF-17B5D8691F44}">
      <dgm:prSet/>
      <dgm:spPr/>
      <dgm:t>
        <a:bodyPr/>
        <a:lstStyle/>
        <a:p>
          <a:endParaRPr lang="sv-FI"/>
        </a:p>
      </dgm:t>
    </dgm:pt>
    <dgm:pt modelId="{67B8FEBA-1D29-4F31-9C9A-8130DA5D6B7A}" type="sibTrans" cxnId="{DED4A9AD-B8A0-4DE4-97DF-17B5D8691F44}">
      <dgm:prSet/>
      <dgm:spPr/>
      <dgm:t>
        <a:bodyPr/>
        <a:lstStyle/>
        <a:p>
          <a:endParaRPr lang="sv-FI"/>
        </a:p>
      </dgm:t>
    </dgm:pt>
    <dgm:pt modelId="{1792541E-1888-4073-B768-5B2CFD1B4DD7}">
      <dgm:prSet/>
      <dgm:spPr/>
      <dgm:t>
        <a:bodyPr/>
        <a:lstStyle/>
        <a:p>
          <a:endParaRPr lang="sv-FI"/>
        </a:p>
      </dgm:t>
    </dgm:pt>
    <dgm:pt modelId="{F70F722F-555D-4866-B37F-41D3D34CC2B8}" type="parTrans" cxnId="{0E439DF7-0628-43D1-A7FF-8AB3F1D6897C}">
      <dgm:prSet/>
      <dgm:spPr/>
      <dgm:t>
        <a:bodyPr/>
        <a:lstStyle/>
        <a:p>
          <a:endParaRPr lang="sv-FI"/>
        </a:p>
      </dgm:t>
    </dgm:pt>
    <dgm:pt modelId="{2CDDE317-3ACE-42E6-97F0-E6C2CFBC26B3}" type="sibTrans" cxnId="{0E439DF7-0628-43D1-A7FF-8AB3F1D6897C}">
      <dgm:prSet/>
      <dgm:spPr/>
      <dgm:t>
        <a:bodyPr/>
        <a:lstStyle/>
        <a:p>
          <a:endParaRPr lang="sv-FI"/>
        </a:p>
      </dgm:t>
    </dgm:pt>
    <dgm:pt modelId="{2A369A27-4510-49A1-BBBA-17EDD783399A}">
      <dgm:prSet phldrT="[Text]"/>
      <dgm:spPr/>
      <dgm:t>
        <a:bodyPr/>
        <a:lstStyle/>
        <a:p>
          <a:endParaRPr lang="sv-FI"/>
        </a:p>
      </dgm:t>
    </dgm:pt>
    <dgm:pt modelId="{4CDD3658-4D2F-4A72-BB17-4768EDC71737}" type="sibTrans" cxnId="{683AF9DB-A135-444A-ACFD-45272CDDDD6F}">
      <dgm:prSet/>
      <dgm:spPr/>
      <dgm:t>
        <a:bodyPr/>
        <a:lstStyle/>
        <a:p>
          <a:endParaRPr lang="sv-FI"/>
        </a:p>
      </dgm:t>
    </dgm:pt>
    <dgm:pt modelId="{7CB3F299-A5E8-44E2-9E61-854970B7EA9C}" type="parTrans" cxnId="{683AF9DB-A135-444A-ACFD-45272CDDDD6F}">
      <dgm:prSet/>
      <dgm:spPr/>
      <dgm:t>
        <a:bodyPr/>
        <a:lstStyle/>
        <a:p>
          <a:endParaRPr lang="sv-FI"/>
        </a:p>
      </dgm:t>
    </dgm:pt>
    <dgm:pt modelId="{EDA56D28-813A-4210-87E1-3DA675F14842}" type="pres">
      <dgm:prSet presAssocID="{E77782D7-F49B-4DD8-B6E0-AFD6BC6CE352}" presName="Name0" presStyleCnt="0">
        <dgm:presLayoutVars>
          <dgm:chMax val="1"/>
          <dgm:chPref val="1"/>
          <dgm:dir/>
          <dgm:animOne val="branch"/>
          <dgm:animLvl val="lvl"/>
        </dgm:presLayoutVars>
      </dgm:prSet>
      <dgm:spPr/>
    </dgm:pt>
    <dgm:pt modelId="{72403DEF-E388-41FE-96F5-469077EA60DC}" type="pres">
      <dgm:prSet presAssocID="{6DB13927-126D-439D-98ED-8EB2E1E7161D}" presName="singleCycle" presStyleCnt="0"/>
      <dgm:spPr/>
    </dgm:pt>
    <dgm:pt modelId="{E9E40C20-1986-4E63-BFF6-F34820D62594}" type="pres">
      <dgm:prSet presAssocID="{6DB13927-126D-439D-98ED-8EB2E1E7161D}" presName="singleCenter" presStyleLbl="node1" presStyleIdx="0" presStyleCnt="4" custScaleX="114676" custScaleY="76407" custLinFactNeighborX="2561" custLinFactNeighborY="-11944">
        <dgm:presLayoutVars>
          <dgm:chMax val="7"/>
          <dgm:chPref val="7"/>
        </dgm:presLayoutVars>
      </dgm:prSet>
      <dgm:spPr/>
    </dgm:pt>
    <dgm:pt modelId="{5A5BCAEF-1982-4CCC-90B4-3AE74CE450EB}" type="pres">
      <dgm:prSet presAssocID="{78ACFF71-F7B2-453F-896B-E6DAF6AF2DA9}" presName="Name56" presStyleLbl="parChTrans1D2" presStyleIdx="0" presStyleCnt="3"/>
      <dgm:spPr/>
    </dgm:pt>
    <dgm:pt modelId="{3DF7B58B-978C-4ECF-A882-DE21B7D7A34F}" type="pres">
      <dgm:prSet presAssocID="{DE5EB62C-7E1E-4AC4-97B9-5A9ABBD37927}" presName="text0" presStyleLbl="node1" presStyleIdx="1" presStyleCnt="4" custScaleX="168238" custScaleY="71077" custRadScaleRad="95967" custRadScaleInc="-161444">
        <dgm:presLayoutVars>
          <dgm:bulletEnabled val="1"/>
        </dgm:presLayoutVars>
      </dgm:prSet>
      <dgm:spPr/>
    </dgm:pt>
    <dgm:pt modelId="{A985CE5F-10CE-4696-B44F-1A71B2323B6F}" type="pres">
      <dgm:prSet presAssocID="{D5BD4327-0421-4770-AABC-A6D09A00D366}" presName="Name56" presStyleLbl="parChTrans1D2" presStyleIdx="1" presStyleCnt="3"/>
      <dgm:spPr/>
    </dgm:pt>
    <dgm:pt modelId="{48454A1E-EC69-45A3-8ED1-AB07F64BCD96}" type="pres">
      <dgm:prSet presAssocID="{B3058501-232E-4CBB-B97D-24CB44827DCF}" presName="text0" presStyleLbl="node1" presStyleIdx="2" presStyleCnt="4" custScaleX="256551" custScaleY="149939" custRadScaleRad="104770" custRadScaleInc="-22699">
        <dgm:presLayoutVars>
          <dgm:bulletEnabled val="1"/>
        </dgm:presLayoutVars>
      </dgm:prSet>
      <dgm:spPr/>
    </dgm:pt>
    <dgm:pt modelId="{4F411FD6-CDA9-4D91-8631-D4946F3CB190}" type="pres">
      <dgm:prSet presAssocID="{7CB3F299-A5E8-44E2-9E61-854970B7EA9C}" presName="Name56" presStyleLbl="parChTrans1D2" presStyleIdx="2" presStyleCnt="3"/>
      <dgm:spPr/>
    </dgm:pt>
    <dgm:pt modelId="{BFF91D56-03E7-450D-A48C-B6A433707D66}" type="pres">
      <dgm:prSet presAssocID="{2A369A27-4510-49A1-BBBA-17EDD783399A}" presName="text0" presStyleLbl="node1" presStyleIdx="3" presStyleCnt="4" custScaleX="158105" custScaleY="162365" custRadScaleRad="87968" custRadScaleInc="201759">
        <dgm:presLayoutVars>
          <dgm:bulletEnabled val="1"/>
        </dgm:presLayoutVars>
      </dgm:prSet>
      <dgm:spPr/>
    </dgm:pt>
  </dgm:ptLst>
  <dgm:cxnLst>
    <dgm:cxn modelId="{9C1F8807-3CD0-48C4-B8DE-90C38B1C5E0D}" type="presOf" srcId="{78ACFF71-F7B2-453F-896B-E6DAF6AF2DA9}" destId="{5A5BCAEF-1982-4CCC-90B4-3AE74CE450EB}" srcOrd="0" destOrd="0" presId="urn:microsoft.com/office/officeart/2008/layout/RadialCluster"/>
    <dgm:cxn modelId="{2EA4B61D-0F1F-42E9-A8AC-7B9A4BA8E5FB}" type="presOf" srcId="{2A369A27-4510-49A1-BBBA-17EDD783399A}" destId="{BFF91D56-03E7-450D-A48C-B6A433707D66}" srcOrd="0" destOrd="0" presId="urn:microsoft.com/office/officeart/2008/layout/RadialCluster"/>
    <dgm:cxn modelId="{C66FBF20-5398-43FB-B2C4-80153CEB9E4B}" srcId="{E77782D7-F49B-4DD8-B6E0-AFD6BC6CE352}" destId="{6DB13927-126D-439D-98ED-8EB2E1E7161D}" srcOrd="0" destOrd="0" parTransId="{61E94DD9-FE00-41FF-8206-F7F285FEB62E}" sibTransId="{33EB5E2D-59B2-4CCC-BA55-90170687B0FB}"/>
    <dgm:cxn modelId="{A9E1DD31-6AE0-4DF1-8376-36C51AD61870}" type="presOf" srcId="{7CB3F299-A5E8-44E2-9E61-854970B7EA9C}" destId="{4F411FD6-CDA9-4D91-8631-D4946F3CB190}" srcOrd="0" destOrd="0" presId="urn:microsoft.com/office/officeart/2008/layout/RadialCluster"/>
    <dgm:cxn modelId="{2FCB0F44-4106-4EBD-B6BB-3CC1B3A068CC}" type="presOf" srcId="{DE5EB62C-7E1E-4AC4-97B9-5A9ABBD37927}" destId="{3DF7B58B-978C-4ECF-A882-DE21B7D7A34F}" srcOrd="0" destOrd="0" presId="urn:microsoft.com/office/officeart/2008/layout/RadialCluster"/>
    <dgm:cxn modelId="{CFC2EA76-4944-4959-B77B-546B8F2B8414}" srcId="{6DB13927-126D-439D-98ED-8EB2E1E7161D}" destId="{DE5EB62C-7E1E-4AC4-97B9-5A9ABBD37927}" srcOrd="0" destOrd="0" parTransId="{78ACFF71-F7B2-453F-896B-E6DAF6AF2DA9}" sibTransId="{E4A6247E-343A-4BC3-BFEC-0308FC6C2B91}"/>
    <dgm:cxn modelId="{472A4E7E-3E2B-47FC-8F1B-C97CAB6BBDFB}" type="presOf" srcId="{D5BD4327-0421-4770-AABC-A6D09A00D366}" destId="{A985CE5F-10CE-4696-B44F-1A71B2323B6F}" srcOrd="0" destOrd="0" presId="urn:microsoft.com/office/officeart/2008/layout/RadialCluster"/>
    <dgm:cxn modelId="{DE8EDF95-3BB9-4BEC-8E3F-F962313C0338}" type="presOf" srcId="{B3058501-232E-4CBB-B97D-24CB44827DCF}" destId="{48454A1E-EC69-45A3-8ED1-AB07F64BCD96}" srcOrd="0" destOrd="0" presId="urn:microsoft.com/office/officeart/2008/layout/RadialCluster"/>
    <dgm:cxn modelId="{DED4A9AD-B8A0-4DE4-97DF-17B5D8691F44}" srcId="{E77782D7-F49B-4DD8-B6E0-AFD6BC6CE352}" destId="{18B2F29F-1478-4942-BB1B-F87DF9935808}" srcOrd="1" destOrd="0" parTransId="{D604D41B-69E1-4249-A767-F8947CCAC736}" sibTransId="{67B8FEBA-1D29-4F31-9C9A-8130DA5D6B7A}"/>
    <dgm:cxn modelId="{562F78AF-09C5-478D-95B0-677514F2BC83}" type="presOf" srcId="{E77782D7-F49B-4DD8-B6E0-AFD6BC6CE352}" destId="{EDA56D28-813A-4210-87E1-3DA675F14842}" srcOrd="0" destOrd="0" presId="urn:microsoft.com/office/officeart/2008/layout/RadialCluster"/>
    <dgm:cxn modelId="{3DF8C6CE-87A5-43B5-8C11-021B2BADEE16}" type="presOf" srcId="{6DB13927-126D-439D-98ED-8EB2E1E7161D}" destId="{E9E40C20-1986-4E63-BFF6-F34820D62594}" srcOrd="0" destOrd="0" presId="urn:microsoft.com/office/officeart/2008/layout/RadialCluster"/>
    <dgm:cxn modelId="{683AF9DB-A135-444A-ACFD-45272CDDDD6F}" srcId="{6DB13927-126D-439D-98ED-8EB2E1E7161D}" destId="{2A369A27-4510-49A1-BBBA-17EDD783399A}" srcOrd="2" destOrd="0" parTransId="{7CB3F299-A5E8-44E2-9E61-854970B7EA9C}" sibTransId="{4CDD3658-4D2F-4A72-BB17-4768EDC71737}"/>
    <dgm:cxn modelId="{BCFC80E6-1F62-4A0D-ABDA-E8B2A99B376D}" srcId="{6DB13927-126D-439D-98ED-8EB2E1E7161D}" destId="{B3058501-232E-4CBB-B97D-24CB44827DCF}" srcOrd="1" destOrd="0" parTransId="{D5BD4327-0421-4770-AABC-A6D09A00D366}" sibTransId="{BAAEA56C-CFE1-4FAF-A3ED-39B517CDA33B}"/>
    <dgm:cxn modelId="{0E439DF7-0628-43D1-A7FF-8AB3F1D6897C}" srcId="{E77782D7-F49B-4DD8-B6E0-AFD6BC6CE352}" destId="{1792541E-1888-4073-B768-5B2CFD1B4DD7}" srcOrd="2" destOrd="0" parTransId="{F70F722F-555D-4866-B37F-41D3D34CC2B8}" sibTransId="{2CDDE317-3ACE-42E6-97F0-E6C2CFBC26B3}"/>
    <dgm:cxn modelId="{47328B6E-700B-4D26-86CE-04DFA4466E1E}" type="presParOf" srcId="{EDA56D28-813A-4210-87E1-3DA675F14842}" destId="{72403DEF-E388-41FE-96F5-469077EA60DC}" srcOrd="0" destOrd="0" presId="urn:microsoft.com/office/officeart/2008/layout/RadialCluster"/>
    <dgm:cxn modelId="{209E96AB-FB83-430D-93F8-13647A4023EE}" type="presParOf" srcId="{72403DEF-E388-41FE-96F5-469077EA60DC}" destId="{E9E40C20-1986-4E63-BFF6-F34820D62594}" srcOrd="0" destOrd="0" presId="urn:microsoft.com/office/officeart/2008/layout/RadialCluster"/>
    <dgm:cxn modelId="{A3945F00-0282-4B75-BEBD-2DF106C183BF}" type="presParOf" srcId="{72403DEF-E388-41FE-96F5-469077EA60DC}" destId="{5A5BCAEF-1982-4CCC-90B4-3AE74CE450EB}" srcOrd="1" destOrd="0" presId="urn:microsoft.com/office/officeart/2008/layout/RadialCluster"/>
    <dgm:cxn modelId="{D721E0BA-F0FB-4276-8635-8AD91FC33041}" type="presParOf" srcId="{72403DEF-E388-41FE-96F5-469077EA60DC}" destId="{3DF7B58B-978C-4ECF-A882-DE21B7D7A34F}" srcOrd="2" destOrd="0" presId="urn:microsoft.com/office/officeart/2008/layout/RadialCluster"/>
    <dgm:cxn modelId="{485708BF-3A1A-4266-89EF-6864586A0788}" type="presParOf" srcId="{72403DEF-E388-41FE-96F5-469077EA60DC}" destId="{A985CE5F-10CE-4696-B44F-1A71B2323B6F}" srcOrd="3" destOrd="0" presId="urn:microsoft.com/office/officeart/2008/layout/RadialCluster"/>
    <dgm:cxn modelId="{BE940D83-617D-4E42-A44A-1001ABA6DE3A}" type="presParOf" srcId="{72403DEF-E388-41FE-96F5-469077EA60DC}" destId="{48454A1E-EC69-45A3-8ED1-AB07F64BCD96}" srcOrd="4" destOrd="0" presId="urn:microsoft.com/office/officeart/2008/layout/RadialCluster"/>
    <dgm:cxn modelId="{48986502-9F65-4086-BA5F-9D312506FA21}" type="presParOf" srcId="{72403DEF-E388-41FE-96F5-469077EA60DC}" destId="{4F411FD6-CDA9-4D91-8631-D4946F3CB190}" srcOrd="5" destOrd="0" presId="urn:microsoft.com/office/officeart/2008/layout/RadialCluster"/>
    <dgm:cxn modelId="{25D10B4D-C667-4BE8-AF0D-A2BCFF452956}" type="presParOf" srcId="{72403DEF-E388-41FE-96F5-469077EA60DC}" destId="{BFF91D56-03E7-450D-A48C-B6A433707D66}" srcOrd="6" destOrd="0" presId="urn:microsoft.com/office/officeart/2008/layout/RadialCluster"/>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2CA5D-9E6D-42FE-94F1-38F370111937}">
      <dsp:nvSpPr>
        <dsp:cNvPr id="0" name=""/>
        <dsp:cNvSpPr/>
      </dsp:nvSpPr>
      <dsp:spPr>
        <a:xfrm>
          <a:off x="966998" y="1457435"/>
          <a:ext cx="2285000" cy="1519751"/>
        </a:xfrm>
        <a:prstGeom prst="roundRect">
          <a:avLst/>
        </a:prstGeom>
        <a:solidFill>
          <a:schemeClr val="accent1">
            <a:hueOff val="0"/>
            <a:satOff val="0"/>
            <a:lumOff val="0"/>
            <a:alphaOff val="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sv-FI" sz="2400" kern="1200"/>
            <a:t>Primärkommun</a:t>
          </a:r>
        </a:p>
        <a:p>
          <a:pPr marL="0" lvl="0" indent="0" algn="ctr" defTabSz="1066800">
            <a:lnSpc>
              <a:spcPct val="90000"/>
            </a:lnSpc>
            <a:spcBef>
              <a:spcPct val="0"/>
            </a:spcBef>
            <a:spcAft>
              <a:spcPct val="35000"/>
            </a:spcAft>
            <a:buNone/>
          </a:pPr>
          <a:r>
            <a:rPr lang="sv-FI" sz="2400" kern="1200"/>
            <a:t>Äldreomsorg</a:t>
          </a:r>
        </a:p>
      </dsp:txBody>
      <dsp:txXfrm>
        <a:off x="1041186" y="1531623"/>
        <a:ext cx="2136624" cy="1371375"/>
      </dsp:txXfrm>
    </dsp:sp>
    <dsp:sp modelId="{188612EC-622A-46D1-8E61-F461DF9B8FDE}">
      <dsp:nvSpPr>
        <dsp:cNvPr id="0" name=""/>
        <dsp:cNvSpPr/>
      </dsp:nvSpPr>
      <dsp:spPr>
        <a:xfrm rot="17495870">
          <a:off x="2370035" y="1398158"/>
          <a:ext cx="127505" cy="0"/>
        </a:xfrm>
        <a:custGeom>
          <a:avLst/>
          <a:gdLst/>
          <a:ahLst/>
          <a:cxnLst/>
          <a:rect l="0" t="0" r="0" b="0"/>
          <a:pathLst>
            <a:path>
              <a:moveTo>
                <a:pt x="0" y="0"/>
              </a:moveTo>
              <a:lnTo>
                <a:pt x="12750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2BA3CB-5F73-4BAD-86B8-90E0529F80B5}">
      <dsp:nvSpPr>
        <dsp:cNvPr id="0" name=""/>
        <dsp:cNvSpPr/>
      </dsp:nvSpPr>
      <dsp:spPr>
        <a:xfrm>
          <a:off x="351495" y="0"/>
          <a:ext cx="4741560" cy="13388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endParaRPr lang="sv-FI" sz="1600" kern="1200"/>
        </a:p>
        <a:p>
          <a:pPr marL="0" lvl="0" indent="0" algn="ctr" defTabSz="711200">
            <a:lnSpc>
              <a:spcPct val="90000"/>
            </a:lnSpc>
            <a:spcBef>
              <a:spcPct val="0"/>
            </a:spcBef>
            <a:spcAft>
              <a:spcPct val="35000"/>
            </a:spcAft>
            <a:buNone/>
          </a:pPr>
          <a:r>
            <a:rPr lang="sv-FI" sz="1600" kern="1200"/>
            <a:t>Personal ÄL 21 § </a:t>
          </a:r>
        </a:p>
        <a:p>
          <a:pPr marL="0" lvl="0" indent="0" algn="l" defTabSz="711200">
            <a:lnSpc>
              <a:spcPct val="90000"/>
            </a:lnSpc>
            <a:spcBef>
              <a:spcPct val="0"/>
            </a:spcBef>
            <a:spcAft>
              <a:spcPct val="35000"/>
            </a:spcAft>
            <a:buNone/>
          </a:pPr>
          <a:r>
            <a:rPr lang="sv-FI" sz="1600" kern="1200"/>
            <a:t>O</a:t>
          </a:r>
          <a:r>
            <a:rPr lang="sv-FI" sz="1100" kern="1200"/>
            <a:t>ffentlig eller privat serviceproducent ska vid en verksamhetsenhet ha en personal som till antal, utbildning och uppgiftsstruktur garanterar att de äldre tillhandahålls service av god kvalitet och som motsvarar det servicebehov som de äldres funktionsförmåga förutsätter. Vid en verksamhetsenhet med dygnet runt verksamhet ska det finnas tillräckligt med personal alla tider på dygnet.</a:t>
          </a:r>
        </a:p>
        <a:p>
          <a:pPr marL="0" lvl="0" indent="0" algn="ctr" defTabSz="711200">
            <a:lnSpc>
              <a:spcPct val="90000"/>
            </a:lnSpc>
            <a:spcBef>
              <a:spcPct val="0"/>
            </a:spcBef>
            <a:spcAft>
              <a:spcPct val="35000"/>
            </a:spcAft>
            <a:buNone/>
          </a:pPr>
          <a:r>
            <a:rPr lang="sv-FI" sz="1200" kern="1200"/>
            <a:t>.</a:t>
          </a:r>
        </a:p>
        <a:p>
          <a:pPr marL="0" lvl="0" indent="0" algn="ctr" defTabSz="711200">
            <a:lnSpc>
              <a:spcPct val="90000"/>
            </a:lnSpc>
            <a:spcBef>
              <a:spcPct val="0"/>
            </a:spcBef>
            <a:spcAft>
              <a:spcPct val="35000"/>
            </a:spcAft>
            <a:buNone/>
          </a:pPr>
          <a:endParaRPr lang="sv-FI" sz="1200" kern="1200"/>
        </a:p>
      </dsp:txBody>
      <dsp:txXfrm>
        <a:off x="416854" y="65359"/>
        <a:ext cx="4610842" cy="1208164"/>
      </dsp:txXfrm>
    </dsp:sp>
    <dsp:sp modelId="{68D11957-2571-4A1B-884B-91BD58E2DCB4}">
      <dsp:nvSpPr>
        <dsp:cNvPr id="0" name=""/>
        <dsp:cNvSpPr/>
      </dsp:nvSpPr>
      <dsp:spPr>
        <a:xfrm rot="573412">
          <a:off x="3251173" y="2419537"/>
          <a:ext cx="118913" cy="0"/>
        </a:xfrm>
        <a:custGeom>
          <a:avLst/>
          <a:gdLst/>
          <a:ahLst/>
          <a:cxnLst/>
          <a:rect l="0" t="0" r="0" b="0"/>
          <a:pathLst>
            <a:path>
              <a:moveTo>
                <a:pt x="0" y="0"/>
              </a:moveTo>
              <a:lnTo>
                <a:pt x="11891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7E50DB-EC72-44A9-AC5B-D620C90F041C}">
      <dsp:nvSpPr>
        <dsp:cNvPr id="0" name=""/>
        <dsp:cNvSpPr/>
      </dsp:nvSpPr>
      <dsp:spPr>
        <a:xfrm>
          <a:off x="3369261" y="1417383"/>
          <a:ext cx="1861887" cy="23375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endParaRPr lang="sv-FI" sz="1600" kern="1200"/>
        </a:p>
        <a:p>
          <a:pPr marL="0" lvl="0" indent="0" algn="ctr" defTabSz="711200">
            <a:lnSpc>
              <a:spcPct val="90000"/>
            </a:lnSpc>
            <a:spcBef>
              <a:spcPct val="0"/>
            </a:spcBef>
            <a:spcAft>
              <a:spcPct val="35000"/>
            </a:spcAft>
            <a:buNone/>
          </a:pPr>
          <a:endParaRPr lang="sv-FI" sz="1600" kern="1200"/>
        </a:p>
        <a:p>
          <a:pPr marL="0" lvl="0" indent="0" algn="ctr" defTabSz="711200">
            <a:lnSpc>
              <a:spcPct val="90000"/>
            </a:lnSpc>
            <a:spcBef>
              <a:spcPct val="0"/>
            </a:spcBef>
            <a:spcAft>
              <a:spcPct val="35000"/>
            </a:spcAft>
            <a:buNone/>
          </a:pPr>
          <a:r>
            <a:rPr lang="sv-FI" sz="1600" kern="1200"/>
            <a:t>Ledning av äldreomsorg</a:t>
          </a:r>
        </a:p>
        <a:p>
          <a:pPr marL="0" lvl="0" indent="0" algn="ctr" defTabSz="711200">
            <a:lnSpc>
              <a:spcPct val="90000"/>
            </a:lnSpc>
            <a:spcBef>
              <a:spcPct val="0"/>
            </a:spcBef>
            <a:spcAft>
              <a:spcPct val="35000"/>
            </a:spcAft>
            <a:buNone/>
          </a:pPr>
          <a:r>
            <a:rPr lang="sv-FI" sz="1200" kern="1200"/>
            <a:t>ÄL 22 §  ”lämplig examen från universitet, högskola eller yrkeshögskola som omfattar minst tre års heltidsstudier. Därutöver krävs kännedom om branschen samt tillräcklig ledarskapsförmåga”</a:t>
          </a:r>
        </a:p>
        <a:p>
          <a:pPr marL="0" lvl="0" indent="0" algn="ctr" defTabSz="711200">
            <a:lnSpc>
              <a:spcPct val="90000"/>
            </a:lnSpc>
            <a:spcBef>
              <a:spcPct val="0"/>
            </a:spcBef>
            <a:spcAft>
              <a:spcPct val="35000"/>
            </a:spcAft>
            <a:buNone/>
          </a:pPr>
          <a:r>
            <a:rPr lang="sv-FI" sz="1200" kern="1200"/>
            <a:t>”Lämplig”</a:t>
          </a:r>
        </a:p>
        <a:p>
          <a:pPr marL="0" lvl="0" indent="0" algn="ctr" defTabSz="711200">
            <a:lnSpc>
              <a:spcPct val="90000"/>
            </a:lnSpc>
            <a:spcBef>
              <a:spcPct val="0"/>
            </a:spcBef>
            <a:spcAft>
              <a:spcPct val="35000"/>
            </a:spcAft>
            <a:buNone/>
          </a:pPr>
          <a:endParaRPr lang="sv-FI" sz="1200" kern="1200"/>
        </a:p>
        <a:p>
          <a:pPr marL="0" lvl="0" indent="0" algn="ctr" defTabSz="711200">
            <a:lnSpc>
              <a:spcPct val="90000"/>
            </a:lnSpc>
            <a:spcBef>
              <a:spcPct val="0"/>
            </a:spcBef>
            <a:spcAft>
              <a:spcPct val="35000"/>
            </a:spcAft>
            <a:buNone/>
          </a:pPr>
          <a:endParaRPr lang="sv-FI" sz="1200" kern="1200"/>
        </a:p>
      </dsp:txBody>
      <dsp:txXfrm>
        <a:off x="3460151" y="1508273"/>
        <a:ext cx="1680107" cy="2155742"/>
      </dsp:txXfrm>
    </dsp:sp>
    <dsp:sp modelId="{7762E47D-2FC5-41D8-95DA-D43897693AEF}">
      <dsp:nvSpPr>
        <dsp:cNvPr id="0" name=""/>
        <dsp:cNvSpPr/>
      </dsp:nvSpPr>
      <dsp:spPr>
        <a:xfrm rot="3574464">
          <a:off x="2299465" y="3424954"/>
          <a:ext cx="1038557" cy="0"/>
        </a:xfrm>
        <a:custGeom>
          <a:avLst/>
          <a:gdLst/>
          <a:ahLst/>
          <a:cxnLst/>
          <a:rect l="0" t="0" r="0" b="0"/>
          <a:pathLst>
            <a:path>
              <a:moveTo>
                <a:pt x="0" y="0"/>
              </a:moveTo>
              <a:lnTo>
                <a:pt x="103855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15600C-1512-471E-B686-95B5B3992102}">
      <dsp:nvSpPr>
        <dsp:cNvPr id="0" name=""/>
        <dsp:cNvSpPr/>
      </dsp:nvSpPr>
      <dsp:spPr>
        <a:xfrm>
          <a:off x="2070791" y="3872722"/>
          <a:ext cx="2869802" cy="14438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algn="ctr" defTabSz="711200">
            <a:lnSpc>
              <a:spcPct val="90000"/>
            </a:lnSpc>
            <a:spcBef>
              <a:spcPct val="0"/>
            </a:spcBef>
            <a:spcAft>
              <a:spcPct val="35000"/>
            </a:spcAft>
            <a:buNone/>
          </a:pPr>
          <a:endParaRPr lang="sv-FI" sz="1600" kern="1200"/>
        </a:p>
        <a:p>
          <a:pPr marL="0" lvl="0" algn="ctr" defTabSz="711200">
            <a:lnSpc>
              <a:spcPct val="90000"/>
            </a:lnSpc>
            <a:spcBef>
              <a:spcPct val="0"/>
            </a:spcBef>
            <a:spcAft>
              <a:spcPct val="35000"/>
            </a:spcAft>
            <a:buNone/>
          </a:pPr>
          <a:r>
            <a:rPr lang="sv-FI" sz="1600" kern="1200"/>
            <a:t>Bedömning av servicebehov</a:t>
          </a:r>
        </a:p>
        <a:p>
          <a:pPr marL="0" marR="0" lvl="0" indent="0" algn="ctr" defTabSz="914400" eaLnBrk="1" fontAlgn="auto" latinLnBrk="0" hangingPunct="1">
            <a:lnSpc>
              <a:spcPct val="100000"/>
            </a:lnSpc>
            <a:spcBef>
              <a:spcPct val="0"/>
            </a:spcBef>
            <a:spcAft>
              <a:spcPts val="0"/>
            </a:spcAft>
            <a:buClrTx/>
            <a:buSzTx/>
            <a:buFontTx/>
            <a:buNone/>
            <a:tabLst/>
            <a:defRPr/>
          </a:pPr>
          <a:r>
            <a:rPr lang="sv-FI" sz="1200" kern="1200"/>
            <a:t>SVL 36 § </a:t>
          </a:r>
          <a:r>
            <a:rPr lang="sv-FI" sz="1200" kern="1200" err="1"/>
            <a:t>Yrkesutb</a:t>
          </a:r>
          <a:r>
            <a:rPr lang="sv-FI" sz="1200" kern="1200"/>
            <a:t>. inom socialvården</a:t>
          </a:r>
        </a:p>
        <a:p>
          <a:pPr marL="0" marR="0" lvl="0" indent="0" algn="ctr" defTabSz="914400" eaLnBrk="1" fontAlgn="auto" latinLnBrk="0" hangingPunct="1">
            <a:lnSpc>
              <a:spcPct val="100000"/>
            </a:lnSpc>
            <a:spcBef>
              <a:spcPct val="0"/>
            </a:spcBef>
            <a:spcAft>
              <a:spcPts val="0"/>
            </a:spcAft>
            <a:buClrTx/>
            <a:buSzTx/>
            <a:buFontTx/>
            <a:buNone/>
            <a:tabLst/>
            <a:defRPr/>
          </a:pPr>
          <a:endParaRPr lang="sv-FI" sz="1200" kern="1200"/>
        </a:p>
        <a:p>
          <a:pPr marL="0" lvl="0" algn="ctr" defTabSz="711200">
            <a:lnSpc>
              <a:spcPct val="90000"/>
            </a:lnSpc>
            <a:spcBef>
              <a:spcPct val="0"/>
            </a:spcBef>
            <a:spcAft>
              <a:spcPct val="35000"/>
            </a:spcAft>
            <a:buFont typeface="Arial" panose="020B0604020202020204" pitchFamily="34" charset="0"/>
            <a:buNone/>
          </a:pPr>
          <a:r>
            <a:rPr lang="sv-FI" sz="1200" kern="1200"/>
            <a:t>ÄL 14 § +2 § </a:t>
          </a:r>
          <a:r>
            <a:rPr lang="sv-FI" sz="1200" kern="1200" err="1"/>
            <a:t>yrkesutb</a:t>
          </a:r>
          <a:r>
            <a:rPr lang="sv-FI" sz="1200" kern="1200"/>
            <a:t>. inom hälso- och sjukvården anställd inom socialvården</a:t>
          </a:r>
        </a:p>
        <a:p>
          <a:pPr marL="0" lvl="0" algn="ctr" defTabSz="711200">
            <a:lnSpc>
              <a:spcPct val="90000"/>
            </a:lnSpc>
            <a:spcBef>
              <a:spcPct val="0"/>
            </a:spcBef>
            <a:spcAft>
              <a:spcPct val="35000"/>
            </a:spcAft>
            <a:buFont typeface="Arial" panose="020B0604020202020204" pitchFamily="34" charset="0"/>
            <a:buNone/>
          </a:pPr>
          <a:r>
            <a:rPr lang="sv-FI" sz="1200" kern="1200"/>
            <a:t>” Ändamålsenlig”</a:t>
          </a:r>
        </a:p>
        <a:p>
          <a:pPr marL="0" lvl="0" algn="ctr" defTabSz="711200">
            <a:lnSpc>
              <a:spcPct val="90000"/>
            </a:lnSpc>
            <a:spcBef>
              <a:spcPct val="0"/>
            </a:spcBef>
            <a:spcAft>
              <a:spcPct val="35000"/>
            </a:spcAft>
            <a:buFont typeface="Arial" panose="020B0604020202020204" pitchFamily="34" charset="0"/>
            <a:buNone/>
          </a:pPr>
          <a:endParaRPr lang="sv-FI" sz="1200" kern="1200"/>
        </a:p>
      </dsp:txBody>
      <dsp:txXfrm>
        <a:off x="2141272" y="3943203"/>
        <a:ext cx="2728840" cy="1302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40C20-1986-4E63-BFF6-F34820D62594}">
      <dsp:nvSpPr>
        <dsp:cNvPr id="0" name=""/>
        <dsp:cNvSpPr/>
      </dsp:nvSpPr>
      <dsp:spPr>
        <a:xfrm>
          <a:off x="2854360" y="2166902"/>
          <a:ext cx="2163036" cy="1441200"/>
        </a:xfrm>
        <a:prstGeom prst="roundRect">
          <a:avLst/>
        </a:prstGeom>
        <a:solidFill>
          <a:schemeClr val="accent6">
            <a:hueOff val="0"/>
            <a:satOff val="0"/>
            <a:lumOff val="0"/>
            <a:alphaOff val="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sv-FI" sz="2400" kern="1200"/>
            <a:t>Kommunernas socialtjänst</a:t>
          </a:r>
        </a:p>
        <a:p>
          <a:pPr marL="0" lvl="0" indent="0" algn="ctr" defTabSz="1066800">
            <a:lnSpc>
              <a:spcPct val="90000"/>
            </a:lnSpc>
            <a:spcBef>
              <a:spcPct val="0"/>
            </a:spcBef>
            <a:spcAft>
              <a:spcPct val="35000"/>
            </a:spcAft>
            <a:buNone/>
          </a:pPr>
          <a:r>
            <a:rPr lang="sv-FI" sz="2400" kern="1200"/>
            <a:t>KST</a:t>
          </a:r>
        </a:p>
      </dsp:txBody>
      <dsp:txXfrm>
        <a:off x="2924714" y="2237256"/>
        <a:ext cx="2022328" cy="1300492"/>
      </dsp:txXfrm>
    </dsp:sp>
    <dsp:sp modelId="{5A5BCAEF-1982-4CCC-90B4-3AE74CE450EB}">
      <dsp:nvSpPr>
        <dsp:cNvPr id="0" name=""/>
        <dsp:cNvSpPr/>
      </dsp:nvSpPr>
      <dsp:spPr>
        <a:xfrm rot="9622046">
          <a:off x="2103658" y="3403196"/>
          <a:ext cx="773175" cy="0"/>
        </a:xfrm>
        <a:custGeom>
          <a:avLst/>
          <a:gdLst/>
          <a:ahLst/>
          <a:cxnLst/>
          <a:rect l="0" t="0" r="0" b="0"/>
          <a:pathLst>
            <a:path>
              <a:moveTo>
                <a:pt x="0" y="0"/>
              </a:moveTo>
              <a:lnTo>
                <a:pt x="773175"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F7B58B-978C-4ECF-A882-DE21B7D7A34F}">
      <dsp:nvSpPr>
        <dsp:cNvPr id="0" name=""/>
        <dsp:cNvSpPr/>
      </dsp:nvSpPr>
      <dsp:spPr>
        <a:xfrm>
          <a:off x="0" y="3463183"/>
          <a:ext cx="2126132" cy="89824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endParaRPr lang="sv-FI" sz="1600" kern="1200"/>
        </a:p>
        <a:p>
          <a:pPr marL="0" lvl="0" indent="0" algn="ctr" defTabSz="711200">
            <a:lnSpc>
              <a:spcPct val="90000"/>
            </a:lnSpc>
            <a:spcBef>
              <a:spcPct val="0"/>
            </a:spcBef>
            <a:spcAft>
              <a:spcPct val="35000"/>
            </a:spcAft>
            <a:buNone/>
          </a:pPr>
          <a:r>
            <a:rPr lang="sv-FI" sz="1600" kern="1200"/>
            <a:t>Barnskydd</a:t>
          </a:r>
        </a:p>
        <a:p>
          <a:pPr marL="0" lvl="0" indent="0" algn="ctr" defTabSz="711200">
            <a:lnSpc>
              <a:spcPct val="90000"/>
            </a:lnSpc>
            <a:spcBef>
              <a:spcPct val="0"/>
            </a:spcBef>
            <a:spcAft>
              <a:spcPct val="35000"/>
            </a:spcAft>
            <a:buNone/>
          </a:pPr>
          <a:r>
            <a:rPr lang="sv-FI" sz="1600" kern="1200"/>
            <a:t>Bedömning och beslut</a:t>
          </a:r>
        </a:p>
        <a:p>
          <a:pPr marL="0" lvl="0" indent="0" algn="ctr" defTabSz="711200">
            <a:lnSpc>
              <a:spcPct val="90000"/>
            </a:lnSpc>
            <a:spcBef>
              <a:spcPct val="0"/>
            </a:spcBef>
            <a:spcAft>
              <a:spcPct val="35000"/>
            </a:spcAft>
            <a:buNone/>
          </a:pPr>
          <a:r>
            <a:rPr lang="sv-FI" sz="1200" kern="1200"/>
            <a:t>Tex. BSL 27 § Socialarbetare</a:t>
          </a:r>
        </a:p>
        <a:p>
          <a:pPr marL="0" lvl="0" indent="0" algn="ctr" defTabSz="711200">
            <a:lnSpc>
              <a:spcPct val="90000"/>
            </a:lnSpc>
            <a:spcBef>
              <a:spcPct val="0"/>
            </a:spcBef>
            <a:spcAft>
              <a:spcPct val="35000"/>
            </a:spcAft>
            <a:buNone/>
          </a:pPr>
          <a:endParaRPr lang="sv-FI" sz="1600" kern="1200"/>
        </a:p>
      </dsp:txBody>
      <dsp:txXfrm>
        <a:off x="43849" y="3507032"/>
        <a:ext cx="2038434" cy="810547"/>
      </dsp:txXfrm>
    </dsp:sp>
    <dsp:sp modelId="{A985CE5F-10CE-4696-B44F-1A71B2323B6F}">
      <dsp:nvSpPr>
        <dsp:cNvPr id="0" name=""/>
        <dsp:cNvSpPr/>
      </dsp:nvSpPr>
      <dsp:spPr>
        <a:xfrm rot="12623744">
          <a:off x="4956178" y="3505287"/>
          <a:ext cx="65736" cy="0"/>
        </a:xfrm>
        <a:custGeom>
          <a:avLst/>
          <a:gdLst/>
          <a:ahLst/>
          <a:cxnLst/>
          <a:rect l="0" t="0" r="0" b="0"/>
          <a:pathLst>
            <a:path>
              <a:moveTo>
                <a:pt x="0" y="0"/>
              </a:moveTo>
              <a:lnTo>
                <a:pt x="65736"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454A1E-EC69-45A3-8ED1-AB07F64BCD96}">
      <dsp:nvSpPr>
        <dsp:cNvPr id="0" name=""/>
        <dsp:cNvSpPr/>
      </dsp:nvSpPr>
      <dsp:spPr>
        <a:xfrm>
          <a:off x="4954740" y="3488657"/>
          <a:ext cx="3242200" cy="1894875"/>
        </a:xfrm>
        <a:prstGeom prst="roundRect">
          <a:avLst/>
        </a:prstGeom>
        <a:solidFill>
          <a:srgbClr val="FFE69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sv-FI" sz="1400" kern="1200">
              <a:solidFill>
                <a:schemeClr val="tx1"/>
              </a:solidFill>
            </a:rPr>
            <a:t>”Barn eller person i behov av särskilt stöd” </a:t>
          </a:r>
        </a:p>
        <a:p>
          <a:pPr marL="0" marR="0" lvl="0" indent="0" algn="ctr" defTabSz="914400" eaLnBrk="1" fontAlgn="auto" latinLnBrk="0" hangingPunct="1">
            <a:lnSpc>
              <a:spcPct val="100000"/>
            </a:lnSpc>
            <a:spcBef>
              <a:spcPct val="0"/>
            </a:spcBef>
            <a:spcAft>
              <a:spcPts val="0"/>
            </a:spcAft>
            <a:buClrTx/>
            <a:buSzTx/>
            <a:buFontTx/>
            <a:buNone/>
            <a:tabLst/>
            <a:defRPr/>
          </a:pPr>
          <a:r>
            <a:rPr lang="sv-FI" sz="1400" kern="1200">
              <a:solidFill>
                <a:schemeClr val="tx1"/>
              </a:solidFill>
            </a:rPr>
            <a:t>Bedömning och beslut</a:t>
          </a:r>
        </a:p>
        <a:p>
          <a:pPr marL="0" lvl="0" algn="ctr" defTabSz="533400">
            <a:lnSpc>
              <a:spcPct val="90000"/>
            </a:lnSpc>
            <a:spcBef>
              <a:spcPct val="0"/>
            </a:spcBef>
            <a:spcAft>
              <a:spcPct val="35000"/>
            </a:spcAft>
            <a:buNone/>
          </a:pPr>
          <a:r>
            <a:rPr lang="sv-FI" sz="1400" kern="1200">
              <a:solidFill>
                <a:schemeClr val="tx1"/>
              </a:solidFill>
            </a:rPr>
            <a:t>SVL 36 + 46 §</a:t>
          </a:r>
        </a:p>
        <a:p>
          <a:pPr marL="0" lvl="0" algn="ctr" defTabSz="533400">
            <a:lnSpc>
              <a:spcPct val="90000"/>
            </a:lnSpc>
            <a:spcBef>
              <a:spcPct val="0"/>
            </a:spcBef>
            <a:spcAft>
              <a:spcPct val="35000"/>
            </a:spcAft>
            <a:buNone/>
          </a:pPr>
          <a:r>
            <a:rPr lang="sv-FI" sz="1400" kern="1200">
              <a:solidFill>
                <a:schemeClr val="tx1"/>
              </a:solidFill>
            </a:rPr>
            <a:t>socialarbetare i tjänsteförhållande</a:t>
          </a:r>
        </a:p>
        <a:p>
          <a:pPr marL="0" lvl="0" algn="ctr" defTabSz="533400">
            <a:lnSpc>
              <a:spcPct val="90000"/>
            </a:lnSpc>
            <a:spcBef>
              <a:spcPct val="0"/>
            </a:spcBef>
            <a:spcAft>
              <a:spcPct val="35000"/>
            </a:spcAft>
            <a:buNone/>
          </a:pPr>
          <a:r>
            <a:rPr lang="sv-FI" sz="1400" kern="1200">
              <a:solidFill>
                <a:schemeClr val="tx1"/>
              </a:solidFill>
            </a:rPr>
            <a:t>Kontaktperson</a:t>
          </a:r>
        </a:p>
        <a:p>
          <a:pPr marL="0" lvl="0" algn="ctr" defTabSz="533400">
            <a:lnSpc>
              <a:spcPct val="90000"/>
            </a:lnSpc>
            <a:spcBef>
              <a:spcPct val="0"/>
            </a:spcBef>
            <a:spcAft>
              <a:spcPct val="35000"/>
            </a:spcAft>
            <a:buNone/>
          </a:pPr>
          <a:r>
            <a:rPr lang="sv-FI" sz="1400" kern="1200">
              <a:solidFill>
                <a:schemeClr val="tx1"/>
              </a:solidFill>
            </a:rPr>
            <a:t>SVL 42 § Socialarbetare</a:t>
          </a:r>
        </a:p>
      </dsp:txBody>
      <dsp:txXfrm>
        <a:off x="5047240" y="3581157"/>
        <a:ext cx="3057200" cy="1709875"/>
      </dsp:txXfrm>
    </dsp:sp>
    <dsp:sp modelId="{4F411FD6-CDA9-4D91-8631-D4946F3CB190}">
      <dsp:nvSpPr>
        <dsp:cNvPr id="0" name=""/>
        <dsp:cNvSpPr/>
      </dsp:nvSpPr>
      <dsp:spPr>
        <a:xfrm rot="16012285">
          <a:off x="3838346" y="2111848"/>
          <a:ext cx="110273" cy="0"/>
        </a:xfrm>
        <a:custGeom>
          <a:avLst/>
          <a:gdLst/>
          <a:ahLst/>
          <a:cxnLst/>
          <a:rect l="0" t="0" r="0" b="0"/>
          <a:pathLst>
            <a:path>
              <a:moveTo>
                <a:pt x="0" y="0"/>
              </a:moveTo>
              <a:lnTo>
                <a:pt x="110273"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F91D56-03E7-450D-A48C-B6A433707D66}">
      <dsp:nvSpPr>
        <dsp:cNvPr id="0" name=""/>
        <dsp:cNvSpPr/>
      </dsp:nvSpPr>
      <dsp:spPr>
        <a:xfrm>
          <a:off x="2835359" y="4882"/>
          <a:ext cx="1998074" cy="2051911"/>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endParaRPr lang="sv-FI" sz="3600" kern="1200"/>
        </a:p>
      </dsp:txBody>
      <dsp:txXfrm>
        <a:off x="2932897" y="102420"/>
        <a:ext cx="1802998" cy="185683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068EF0-B968-44CB-B7AA-6B66445F5B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sv-FI"/>
          </a:p>
        </p:txBody>
      </p:sp>
      <p:sp>
        <p:nvSpPr>
          <p:cNvPr id="3" name="Underrubrik 2">
            <a:extLst>
              <a:ext uri="{FF2B5EF4-FFF2-40B4-BE49-F238E27FC236}">
                <a16:creationId xmlns:a16="http://schemas.microsoft.com/office/drawing/2014/main" id="{58C5691C-26E6-4E40-832C-99B4A7DEED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FI"/>
          </a:p>
        </p:txBody>
      </p:sp>
      <p:sp>
        <p:nvSpPr>
          <p:cNvPr id="4" name="Platshållare för datum 3">
            <a:extLst>
              <a:ext uri="{FF2B5EF4-FFF2-40B4-BE49-F238E27FC236}">
                <a16:creationId xmlns:a16="http://schemas.microsoft.com/office/drawing/2014/main" id="{99E23AFB-18BE-43D2-96AD-CEB04C539677}"/>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5" name="Platshållare för sidfot 4">
            <a:extLst>
              <a:ext uri="{FF2B5EF4-FFF2-40B4-BE49-F238E27FC236}">
                <a16:creationId xmlns:a16="http://schemas.microsoft.com/office/drawing/2014/main" id="{0C6F6770-24C3-4645-89C3-F7E377B269B4}"/>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F3A49AB0-6AA3-4220-AF8C-30DCBD62B940}"/>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83641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C5541-3C7F-41A9-8049-10A1422CAE5C}"/>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lodrät text 2">
            <a:extLst>
              <a:ext uri="{FF2B5EF4-FFF2-40B4-BE49-F238E27FC236}">
                <a16:creationId xmlns:a16="http://schemas.microsoft.com/office/drawing/2014/main" id="{BE2E4CC6-2E2F-4C21-8E10-D3932B266DE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E26E97EC-E3C1-4C38-A73A-4D0A0B836A07}"/>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5" name="Platshållare för sidfot 4">
            <a:extLst>
              <a:ext uri="{FF2B5EF4-FFF2-40B4-BE49-F238E27FC236}">
                <a16:creationId xmlns:a16="http://schemas.microsoft.com/office/drawing/2014/main" id="{3FB9D50E-8DE7-4B9D-B55E-9CBFB58B3E21}"/>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8A3007C3-AC00-4606-B718-AB2DE7FD5A07}"/>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274776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A9A278D-B31A-4170-964D-B25332554C3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sv-FI"/>
          </a:p>
        </p:txBody>
      </p:sp>
      <p:sp>
        <p:nvSpPr>
          <p:cNvPr id="3" name="Platshållare för lodrät text 2">
            <a:extLst>
              <a:ext uri="{FF2B5EF4-FFF2-40B4-BE49-F238E27FC236}">
                <a16:creationId xmlns:a16="http://schemas.microsoft.com/office/drawing/2014/main" id="{07A0D1FC-8611-454B-84D5-333C3D1B19A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72590CEF-0D1D-4F22-89C0-17B79415B684}"/>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5" name="Platshållare för sidfot 4">
            <a:extLst>
              <a:ext uri="{FF2B5EF4-FFF2-40B4-BE49-F238E27FC236}">
                <a16:creationId xmlns:a16="http://schemas.microsoft.com/office/drawing/2014/main" id="{E50DE5BB-A1D8-4D2E-A019-E3700EF7BF84}"/>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96A402BA-88E2-4312-B259-21DA6EABB5C3}"/>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3617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98956C-FF9E-4958-A6C7-0E0FEF103F2F}"/>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9C11EA1C-562C-4FBD-8FB5-15F94A82A86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E1813DE9-7A12-4BCD-A9A3-4BFF219841BB}"/>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5" name="Platshållare för sidfot 4">
            <a:extLst>
              <a:ext uri="{FF2B5EF4-FFF2-40B4-BE49-F238E27FC236}">
                <a16:creationId xmlns:a16="http://schemas.microsoft.com/office/drawing/2014/main" id="{F7D732A7-0114-4677-B000-666F575CF46A}"/>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F0A67E05-53E1-42B5-AC84-2FA5D85A73EB}"/>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67091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D24C85-4138-4556-9590-78D10AA1AED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sv-FI"/>
          </a:p>
        </p:txBody>
      </p:sp>
      <p:sp>
        <p:nvSpPr>
          <p:cNvPr id="3" name="Platshållare för text 2">
            <a:extLst>
              <a:ext uri="{FF2B5EF4-FFF2-40B4-BE49-F238E27FC236}">
                <a16:creationId xmlns:a16="http://schemas.microsoft.com/office/drawing/2014/main" id="{2919BF06-D300-4014-A76A-EAE805D82B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B7F52B5-0EE8-42ED-9FF5-DDC28AA637E8}"/>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5" name="Platshållare för sidfot 4">
            <a:extLst>
              <a:ext uri="{FF2B5EF4-FFF2-40B4-BE49-F238E27FC236}">
                <a16:creationId xmlns:a16="http://schemas.microsoft.com/office/drawing/2014/main" id="{CB8C480F-4F58-4032-8BB0-3D9AE2544856}"/>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DF22DAA0-7845-4C7B-905E-EC6EB7294B4C}"/>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47044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D2AFE2-1EC6-4BB2-87CF-D5C950D03AFB}"/>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479FD53F-978A-4E40-A1FD-EF4696D0F3F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innehåll 3">
            <a:extLst>
              <a:ext uri="{FF2B5EF4-FFF2-40B4-BE49-F238E27FC236}">
                <a16:creationId xmlns:a16="http://schemas.microsoft.com/office/drawing/2014/main" id="{D6583985-776D-4B56-ACE7-03DB6E9330C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5" name="Platshållare för datum 4">
            <a:extLst>
              <a:ext uri="{FF2B5EF4-FFF2-40B4-BE49-F238E27FC236}">
                <a16:creationId xmlns:a16="http://schemas.microsoft.com/office/drawing/2014/main" id="{593B4E14-5E80-4E67-B494-1F68061EA1DD}"/>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6" name="Platshållare för sidfot 5">
            <a:extLst>
              <a:ext uri="{FF2B5EF4-FFF2-40B4-BE49-F238E27FC236}">
                <a16:creationId xmlns:a16="http://schemas.microsoft.com/office/drawing/2014/main" id="{B0C0B1A0-7C87-4907-A533-CF0B62757065}"/>
              </a:ext>
            </a:extLst>
          </p:cNvPr>
          <p:cNvSpPr>
            <a:spLocks noGrp="1"/>
          </p:cNvSpPr>
          <p:nvPr>
            <p:ph type="ftr" sz="quarter" idx="11"/>
          </p:nvPr>
        </p:nvSpPr>
        <p:spPr/>
        <p:txBody>
          <a:bodyPr/>
          <a:lstStyle/>
          <a:p>
            <a:endParaRPr lang="sv-FI"/>
          </a:p>
        </p:txBody>
      </p:sp>
      <p:sp>
        <p:nvSpPr>
          <p:cNvPr id="7" name="Platshållare för bildnummer 6">
            <a:extLst>
              <a:ext uri="{FF2B5EF4-FFF2-40B4-BE49-F238E27FC236}">
                <a16:creationId xmlns:a16="http://schemas.microsoft.com/office/drawing/2014/main" id="{6E25D38A-4CB4-472A-8709-7F08D35317FA}"/>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48614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D2E2F1-9CA6-4118-B05B-1ABF3550D0B2}"/>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sv-FI"/>
          </a:p>
        </p:txBody>
      </p:sp>
      <p:sp>
        <p:nvSpPr>
          <p:cNvPr id="3" name="Platshållare för text 2">
            <a:extLst>
              <a:ext uri="{FF2B5EF4-FFF2-40B4-BE49-F238E27FC236}">
                <a16:creationId xmlns:a16="http://schemas.microsoft.com/office/drawing/2014/main" id="{37829378-EECC-4DD4-BE28-B079AD5E5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A1B6E22-B864-4552-80F0-BD7B475231F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5" name="Platshållare för text 4">
            <a:extLst>
              <a:ext uri="{FF2B5EF4-FFF2-40B4-BE49-F238E27FC236}">
                <a16:creationId xmlns:a16="http://schemas.microsoft.com/office/drawing/2014/main" id="{9D2C7113-0811-4C69-AC71-DC9DC8310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2B0E208-E158-4F02-A101-A15AEE84B0B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7" name="Platshållare för datum 6">
            <a:extLst>
              <a:ext uri="{FF2B5EF4-FFF2-40B4-BE49-F238E27FC236}">
                <a16:creationId xmlns:a16="http://schemas.microsoft.com/office/drawing/2014/main" id="{7C39DE42-5942-4AD0-A034-118D796A1543}"/>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8" name="Platshållare för sidfot 7">
            <a:extLst>
              <a:ext uri="{FF2B5EF4-FFF2-40B4-BE49-F238E27FC236}">
                <a16:creationId xmlns:a16="http://schemas.microsoft.com/office/drawing/2014/main" id="{7ECA136A-422E-491B-88B7-E0A62F18B39F}"/>
              </a:ext>
            </a:extLst>
          </p:cNvPr>
          <p:cNvSpPr>
            <a:spLocks noGrp="1"/>
          </p:cNvSpPr>
          <p:nvPr>
            <p:ph type="ftr" sz="quarter" idx="11"/>
          </p:nvPr>
        </p:nvSpPr>
        <p:spPr/>
        <p:txBody>
          <a:bodyPr/>
          <a:lstStyle/>
          <a:p>
            <a:endParaRPr lang="sv-FI"/>
          </a:p>
        </p:txBody>
      </p:sp>
      <p:sp>
        <p:nvSpPr>
          <p:cNvPr id="9" name="Platshållare för bildnummer 8">
            <a:extLst>
              <a:ext uri="{FF2B5EF4-FFF2-40B4-BE49-F238E27FC236}">
                <a16:creationId xmlns:a16="http://schemas.microsoft.com/office/drawing/2014/main" id="{35015E83-6EF6-41B2-AAC1-3A2A88F22308}"/>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0552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469154-6504-4476-B218-52A793B74FF5}"/>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datum 2">
            <a:extLst>
              <a:ext uri="{FF2B5EF4-FFF2-40B4-BE49-F238E27FC236}">
                <a16:creationId xmlns:a16="http://schemas.microsoft.com/office/drawing/2014/main" id="{7F2BEE71-8F0C-4B62-8366-AE2E73B20699}"/>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4" name="Platshållare för sidfot 3">
            <a:extLst>
              <a:ext uri="{FF2B5EF4-FFF2-40B4-BE49-F238E27FC236}">
                <a16:creationId xmlns:a16="http://schemas.microsoft.com/office/drawing/2014/main" id="{FBD3D212-FEB1-4369-B7AB-42FC12C56DAB}"/>
              </a:ext>
            </a:extLst>
          </p:cNvPr>
          <p:cNvSpPr>
            <a:spLocks noGrp="1"/>
          </p:cNvSpPr>
          <p:nvPr>
            <p:ph type="ftr" sz="quarter" idx="11"/>
          </p:nvPr>
        </p:nvSpPr>
        <p:spPr/>
        <p:txBody>
          <a:bodyPr/>
          <a:lstStyle/>
          <a:p>
            <a:endParaRPr lang="sv-FI"/>
          </a:p>
        </p:txBody>
      </p:sp>
      <p:sp>
        <p:nvSpPr>
          <p:cNvPr id="5" name="Platshållare för bildnummer 4">
            <a:extLst>
              <a:ext uri="{FF2B5EF4-FFF2-40B4-BE49-F238E27FC236}">
                <a16:creationId xmlns:a16="http://schemas.microsoft.com/office/drawing/2014/main" id="{3237FDBE-1025-4636-B3AA-FF3690B69D5D}"/>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4277744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577F339-1252-4BA8-A6B6-881C71D862C1}"/>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3" name="Platshållare för sidfot 2">
            <a:extLst>
              <a:ext uri="{FF2B5EF4-FFF2-40B4-BE49-F238E27FC236}">
                <a16:creationId xmlns:a16="http://schemas.microsoft.com/office/drawing/2014/main" id="{D15C1F17-9606-4D06-BE8E-17F76A689048}"/>
              </a:ext>
            </a:extLst>
          </p:cNvPr>
          <p:cNvSpPr>
            <a:spLocks noGrp="1"/>
          </p:cNvSpPr>
          <p:nvPr>
            <p:ph type="ftr" sz="quarter" idx="11"/>
          </p:nvPr>
        </p:nvSpPr>
        <p:spPr/>
        <p:txBody>
          <a:bodyPr/>
          <a:lstStyle/>
          <a:p>
            <a:endParaRPr lang="sv-FI"/>
          </a:p>
        </p:txBody>
      </p:sp>
      <p:sp>
        <p:nvSpPr>
          <p:cNvPr id="4" name="Platshållare för bildnummer 3">
            <a:extLst>
              <a:ext uri="{FF2B5EF4-FFF2-40B4-BE49-F238E27FC236}">
                <a16:creationId xmlns:a16="http://schemas.microsoft.com/office/drawing/2014/main" id="{B13F0A01-2E48-4413-A421-6BEFA0E20A30}"/>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95251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2B2998-FEB9-4E61-A1EE-FEB2FCF8A22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A96D99AC-C701-4972-A40D-90AFB41A92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text 3">
            <a:extLst>
              <a:ext uri="{FF2B5EF4-FFF2-40B4-BE49-F238E27FC236}">
                <a16:creationId xmlns:a16="http://schemas.microsoft.com/office/drawing/2014/main" id="{403196E9-2650-40D2-BFF1-21CC2F2DC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00C034A-6622-4713-A3DF-62BB27264625}"/>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6" name="Platshållare för sidfot 5">
            <a:extLst>
              <a:ext uri="{FF2B5EF4-FFF2-40B4-BE49-F238E27FC236}">
                <a16:creationId xmlns:a16="http://schemas.microsoft.com/office/drawing/2014/main" id="{61D72F86-FBD8-483F-8F57-A4C3B03170C1}"/>
              </a:ext>
            </a:extLst>
          </p:cNvPr>
          <p:cNvSpPr>
            <a:spLocks noGrp="1"/>
          </p:cNvSpPr>
          <p:nvPr>
            <p:ph type="ftr" sz="quarter" idx="11"/>
          </p:nvPr>
        </p:nvSpPr>
        <p:spPr/>
        <p:txBody>
          <a:bodyPr/>
          <a:lstStyle/>
          <a:p>
            <a:endParaRPr lang="sv-FI"/>
          </a:p>
        </p:txBody>
      </p:sp>
      <p:sp>
        <p:nvSpPr>
          <p:cNvPr id="7" name="Platshållare för bildnummer 6">
            <a:extLst>
              <a:ext uri="{FF2B5EF4-FFF2-40B4-BE49-F238E27FC236}">
                <a16:creationId xmlns:a16="http://schemas.microsoft.com/office/drawing/2014/main" id="{12409610-EE97-4936-8448-6B2BB249FB09}"/>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396827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709D76-7A5C-4D89-A474-76EF59D3280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FI"/>
          </a:p>
        </p:txBody>
      </p:sp>
      <p:sp>
        <p:nvSpPr>
          <p:cNvPr id="3" name="Platshållare för bild 2">
            <a:extLst>
              <a:ext uri="{FF2B5EF4-FFF2-40B4-BE49-F238E27FC236}">
                <a16:creationId xmlns:a16="http://schemas.microsoft.com/office/drawing/2014/main" id="{39283879-202F-44EF-B494-E33B98B872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FI"/>
          </a:p>
        </p:txBody>
      </p:sp>
      <p:sp>
        <p:nvSpPr>
          <p:cNvPr id="4" name="Platshållare för text 3">
            <a:extLst>
              <a:ext uri="{FF2B5EF4-FFF2-40B4-BE49-F238E27FC236}">
                <a16:creationId xmlns:a16="http://schemas.microsoft.com/office/drawing/2014/main" id="{A794FF66-DDFA-438F-946B-D4F570DF6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E76DBAF-4B11-4CBB-A92A-B5529A3EF641}"/>
              </a:ext>
            </a:extLst>
          </p:cNvPr>
          <p:cNvSpPr>
            <a:spLocks noGrp="1"/>
          </p:cNvSpPr>
          <p:nvPr>
            <p:ph type="dt" sz="half" idx="10"/>
          </p:nvPr>
        </p:nvSpPr>
        <p:spPr/>
        <p:txBody>
          <a:bodyPr/>
          <a:lstStyle/>
          <a:p>
            <a:fld id="{778C0301-0358-4116-9A69-6D4F4F28A0A9}" type="datetimeFigureOut">
              <a:rPr lang="sv-FI" smtClean="0"/>
              <a:t>19.5.2020</a:t>
            </a:fld>
            <a:endParaRPr lang="sv-FI"/>
          </a:p>
        </p:txBody>
      </p:sp>
      <p:sp>
        <p:nvSpPr>
          <p:cNvPr id="6" name="Platshållare för sidfot 5">
            <a:extLst>
              <a:ext uri="{FF2B5EF4-FFF2-40B4-BE49-F238E27FC236}">
                <a16:creationId xmlns:a16="http://schemas.microsoft.com/office/drawing/2014/main" id="{6163F699-57DF-47CC-ADC9-A1A08413CC12}"/>
              </a:ext>
            </a:extLst>
          </p:cNvPr>
          <p:cNvSpPr>
            <a:spLocks noGrp="1"/>
          </p:cNvSpPr>
          <p:nvPr>
            <p:ph type="ftr" sz="quarter" idx="11"/>
          </p:nvPr>
        </p:nvSpPr>
        <p:spPr/>
        <p:txBody>
          <a:bodyPr/>
          <a:lstStyle/>
          <a:p>
            <a:endParaRPr lang="sv-FI"/>
          </a:p>
        </p:txBody>
      </p:sp>
      <p:sp>
        <p:nvSpPr>
          <p:cNvPr id="7" name="Platshållare för bildnummer 6">
            <a:extLst>
              <a:ext uri="{FF2B5EF4-FFF2-40B4-BE49-F238E27FC236}">
                <a16:creationId xmlns:a16="http://schemas.microsoft.com/office/drawing/2014/main" id="{34DC4033-3482-40D2-B1B8-295F3094E667}"/>
              </a:ext>
            </a:extLst>
          </p:cNvPr>
          <p:cNvSpPr>
            <a:spLocks noGrp="1"/>
          </p:cNvSpPr>
          <p:nvPr>
            <p:ph type="sldNum" sz="quarter" idx="12"/>
          </p:nvPr>
        </p:nvSpPr>
        <p:spPr/>
        <p:txBody>
          <a:bodyPr/>
          <a:lstStyle/>
          <a:p>
            <a:fld id="{9C3D95D0-0529-4E2A-93AA-928A15AB900A}" type="slidenum">
              <a:rPr lang="sv-FI" smtClean="0"/>
              <a:t>‹#›</a:t>
            </a:fld>
            <a:endParaRPr lang="sv-FI"/>
          </a:p>
        </p:txBody>
      </p:sp>
    </p:spTree>
    <p:extLst>
      <p:ext uri="{BB962C8B-B14F-4D97-AF65-F5344CB8AC3E}">
        <p14:creationId xmlns:p14="http://schemas.microsoft.com/office/powerpoint/2010/main" val="105539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2797F4C-E791-4846-8124-39C2C5F07B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sv-FI"/>
          </a:p>
        </p:txBody>
      </p:sp>
      <p:sp>
        <p:nvSpPr>
          <p:cNvPr id="3" name="Platshållare för text 2">
            <a:extLst>
              <a:ext uri="{FF2B5EF4-FFF2-40B4-BE49-F238E27FC236}">
                <a16:creationId xmlns:a16="http://schemas.microsoft.com/office/drawing/2014/main" id="{8E240C10-EBEE-4C56-828C-BCA912A5A3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C8456EE2-6A68-413E-9997-45C1734C8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C0301-0358-4116-9A69-6D4F4F28A0A9}" type="datetimeFigureOut">
              <a:rPr lang="sv-FI" smtClean="0"/>
              <a:t>19.5.2020</a:t>
            </a:fld>
            <a:endParaRPr lang="sv-FI"/>
          </a:p>
        </p:txBody>
      </p:sp>
      <p:sp>
        <p:nvSpPr>
          <p:cNvPr id="5" name="Platshållare för sidfot 4">
            <a:extLst>
              <a:ext uri="{FF2B5EF4-FFF2-40B4-BE49-F238E27FC236}">
                <a16:creationId xmlns:a16="http://schemas.microsoft.com/office/drawing/2014/main" id="{2347309A-495A-4C04-A926-B06D1BCB64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FI"/>
          </a:p>
        </p:txBody>
      </p:sp>
      <p:sp>
        <p:nvSpPr>
          <p:cNvPr id="6" name="Platshållare för bildnummer 5">
            <a:extLst>
              <a:ext uri="{FF2B5EF4-FFF2-40B4-BE49-F238E27FC236}">
                <a16:creationId xmlns:a16="http://schemas.microsoft.com/office/drawing/2014/main" id="{DED3D659-E573-4010-995B-13267E6886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D95D0-0529-4E2A-93AA-928A15AB900A}" type="slidenum">
              <a:rPr lang="sv-FI" smtClean="0"/>
              <a:t>‹#›</a:t>
            </a:fld>
            <a:endParaRPr lang="sv-FI"/>
          </a:p>
        </p:txBody>
      </p:sp>
    </p:spTree>
    <p:extLst>
      <p:ext uri="{BB962C8B-B14F-4D97-AF65-F5344CB8AC3E}">
        <p14:creationId xmlns:p14="http://schemas.microsoft.com/office/powerpoint/2010/main" val="61289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13" Type="http://schemas.microsoft.com/office/2007/relationships/diagramDrawing" Target="../diagrams/drawing2.xml"/><Relationship Id="rId3" Type="http://schemas.openxmlformats.org/officeDocument/2006/relationships/diagramLayout" Target="../diagrams/layout1.xml"/><Relationship Id="rId7" Type="http://schemas.openxmlformats.org/officeDocument/2006/relationships/image" Target="../media/image13.png"/><Relationship Id="rId12" Type="http://schemas.openxmlformats.org/officeDocument/2006/relationships/diagramColors" Target="../diagrams/colors2.xml"/><Relationship Id="rId2" Type="http://schemas.openxmlformats.org/officeDocument/2006/relationships/diagramData" Target="../diagrams/data1.xml"/><Relationship Id="rId16" Type="http://schemas.openxmlformats.org/officeDocument/2006/relationships/image" Target="../media/image17.png"/><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QuickStyle" Target="../diagrams/quickStyle2.xml"/><Relationship Id="rId5" Type="http://schemas.openxmlformats.org/officeDocument/2006/relationships/diagramColors" Target="../diagrams/colors1.xml"/><Relationship Id="rId15" Type="http://schemas.openxmlformats.org/officeDocument/2006/relationships/image" Target="../media/image16.png"/><Relationship Id="rId10" Type="http://schemas.openxmlformats.org/officeDocument/2006/relationships/diagramLayout" Target="../diagrams/layout2.xml"/><Relationship Id="rId4" Type="http://schemas.openxmlformats.org/officeDocument/2006/relationships/diagramQuickStyle" Target="../diagrams/quickStyle1.xml"/><Relationship Id="rId9" Type="http://schemas.openxmlformats.org/officeDocument/2006/relationships/diagramData" Target="../diagrams/data2.xml"/><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25F335-285B-4FB1-A725-0C6D1DB6BF24}"/>
              </a:ext>
            </a:extLst>
          </p:cNvPr>
          <p:cNvSpPr>
            <a:spLocks noGrp="1"/>
          </p:cNvSpPr>
          <p:nvPr>
            <p:ph type="title"/>
          </p:nvPr>
        </p:nvSpPr>
        <p:spPr>
          <a:xfrm>
            <a:off x="648928" y="4675886"/>
            <a:ext cx="3685032" cy="1608328"/>
          </a:xfrm>
        </p:spPr>
        <p:txBody>
          <a:bodyPr>
            <a:noAutofit/>
          </a:bodyPr>
          <a:lstStyle/>
          <a:p>
            <a:pPr algn="ctr"/>
            <a:r>
              <a:rPr lang="en-GB" sz="4000" b="1" err="1">
                <a:solidFill>
                  <a:srgbClr val="0070C0"/>
                </a:solidFill>
              </a:rPr>
              <a:t>Behörighetskrav</a:t>
            </a:r>
            <a:br>
              <a:rPr lang="en-GB" sz="4000" b="1">
                <a:solidFill>
                  <a:srgbClr val="0070C0"/>
                </a:solidFill>
              </a:rPr>
            </a:br>
            <a:r>
              <a:rPr lang="en-GB" sz="4000" b="1" err="1">
                <a:solidFill>
                  <a:srgbClr val="0070C0"/>
                </a:solidFill>
              </a:rPr>
              <a:t>och</a:t>
            </a:r>
            <a:r>
              <a:rPr lang="en-GB" sz="4000" b="1">
                <a:solidFill>
                  <a:srgbClr val="0070C0"/>
                </a:solidFill>
              </a:rPr>
              <a:t> </a:t>
            </a:r>
            <a:r>
              <a:rPr lang="en-GB" sz="4000" b="1" err="1">
                <a:solidFill>
                  <a:srgbClr val="0070C0"/>
                </a:solidFill>
              </a:rPr>
              <a:t>klientprocessen</a:t>
            </a:r>
            <a:r>
              <a:rPr lang="en-GB" sz="4000" b="1">
                <a:solidFill>
                  <a:srgbClr val="0070C0"/>
                </a:solidFill>
              </a:rPr>
              <a:t> </a:t>
            </a:r>
            <a:endParaRPr lang="sv-FI" sz="4000" b="1">
              <a:solidFill>
                <a:srgbClr val="0070C0"/>
              </a:solidFill>
            </a:endParaRPr>
          </a:p>
        </p:txBody>
      </p:sp>
      <p:sp>
        <p:nvSpPr>
          <p:cNvPr id="27" name="Rectangle 25">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12192002"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59557" y="640091"/>
            <a:ext cx="8072887"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dobjekt 3" descr="En bild som visar ritning&#10;&#10;Automatiskt genererad beskrivning">
            <a:extLst>
              <a:ext uri="{FF2B5EF4-FFF2-40B4-BE49-F238E27FC236}">
                <a16:creationId xmlns:a16="http://schemas.microsoft.com/office/drawing/2014/main" id="{293E9F2D-5CAA-41B4-95B5-5832709B5592}"/>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2292699" y="1417180"/>
            <a:ext cx="7606599" cy="1996730"/>
          </a:xfrm>
          <a:prstGeom prst="rect">
            <a:avLst/>
          </a:prstGeom>
          <a:noFill/>
        </p:spPr>
      </p:pic>
      <p:sp>
        <p:nvSpPr>
          <p:cNvPr id="3" name="Platshållare för innehåll 2">
            <a:extLst>
              <a:ext uri="{FF2B5EF4-FFF2-40B4-BE49-F238E27FC236}">
                <a16:creationId xmlns:a16="http://schemas.microsoft.com/office/drawing/2014/main" id="{71113049-546F-467A-8515-05C95534A386}"/>
              </a:ext>
            </a:extLst>
          </p:cNvPr>
          <p:cNvSpPr>
            <a:spLocks noGrp="1"/>
          </p:cNvSpPr>
          <p:nvPr>
            <p:ph idx="1"/>
          </p:nvPr>
        </p:nvSpPr>
        <p:spPr>
          <a:xfrm>
            <a:off x="4864100" y="4675886"/>
            <a:ext cx="6675627" cy="1605083"/>
          </a:xfrm>
        </p:spPr>
        <p:txBody>
          <a:bodyPr anchor="ctr">
            <a:noAutofit/>
          </a:bodyPr>
          <a:lstStyle/>
          <a:p>
            <a:pPr marL="0" indent="0">
              <a:buNone/>
            </a:pPr>
            <a:r>
              <a:rPr lang="en-GB" err="1"/>
              <a:t>Informations</a:t>
            </a:r>
            <a:r>
              <a:rPr lang="en-GB"/>
              <a:t>- </a:t>
            </a:r>
            <a:r>
              <a:rPr lang="en-GB" err="1"/>
              <a:t>och</a:t>
            </a:r>
            <a:r>
              <a:rPr lang="en-GB"/>
              <a:t> </a:t>
            </a:r>
            <a:r>
              <a:rPr lang="en-GB" err="1"/>
              <a:t>diskussionstillfälle</a:t>
            </a:r>
            <a:r>
              <a:rPr lang="en-GB"/>
              <a:t> om </a:t>
            </a:r>
            <a:r>
              <a:rPr lang="en-GB" err="1"/>
              <a:t>behörighetskrav</a:t>
            </a:r>
            <a:r>
              <a:rPr lang="en-GB"/>
              <a:t> </a:t>
            </a:r>
            <a:r>
              <a:rPr lang="en-GB" err="1"/>
              <a:t>kopplade</a:t>
            </a:r>
            <a:r>
              <a:rPr lang="en-GB"/>
              <a:t> till </a:t>
            </a:r>
            <a:r>
              <a:rPr lang="en-GB" err="1"/>
              <a:t>olika</a:t>
            </a:r>
            <a:r>
              <a:rPr lang="en-GB"/>
              <a:t> </a:t>
            </a:r>
            <a:r>
              <a:rPr lang="en-GB" err="1"/>
              <a:t>delar</a:t>
            </a:r>
            <a:r>
              <a:rPr lang="en-GB"/>
              <a:t> </a:t>
            </a:r>
            <a:r>
              <a:rPr lang="en-GB" err="1"/>
              <a:t>av</a:t>
            </a:r>
            <a:r>
              <a:rPr lang="en-GB"/>
              <a:t> </a:t>
            </a:r>
            <a:r>
              <a:rPr lang="en-GB" err="1"/>
              <a:t>socialvårdens</a:t>
            </a:r>
            <a:r>
              <a:rPr lang="en-GB"/>
              <a:t> </a:t>
            </a:r>
            <a:r>
              <a:rPr lang="en-GB" err="1"/>
              <a:t>klientprocess</a:t>
            </a:r>
            <a:r>
              <a:rPr lang="en-GB"/>
              <a:t> </a:t>
            </a:r>
            <a:r>
              <a:rPr lang="en-GB" err="1"/>
              <a:t>från</a:t>
            </a:r>
            <a:r>
              <a:rPr lang="en-GB"/>
              <a:t> </a:t>
            </a:r>
            <a:r>
              <a:rPr lang="en-GB" err="1"/>
              <a:t>och</a:t>
            </a:r>
            <a:r>
              <a:rPr lang="en-GB"/>
              <a:t> med 1.1.2021</a:t>
            </a:r>
            <a:endParaRPr lang="sv-FI"/>
          </a:p>
        </p:txBody>
      </p:sp>
    </p:spTree>
    <p:extLst>
      <p:ext uri="{BB962C8B-B14F-4D97-AF65-F5344CB8AC3E}">
        <p14:creationId xmlns:p14="http://schemas.microsoft.com/office/powerpoint/2010/main" val="32596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5432781-620A-412D-A154-0F5954EF4E12}"/>
              </a:ext>
            </a:extLst>
          </p:cNvPr>
          <p:cNvSpPr>
            <a:spLocks noGrp="1"/>
          </p:cNvSpPr>
          <p:nvPr>
            <p:ph idx="4294967295"/>
          </p:nvPr>
        </p:nvSpPr>
        <p:spPr>
          <a:xfrm>
            <a:off x="3484320" y="2199860"/>
            <a:ext cx="8402875" cy="3462475"/>
          </a:xfrm>
        </p:spPr>
        <p:txBody>
          <a:bodyPr>
            <a:noAutofit/>
          </a:bodyPr>
          <a:lstStyle/>
          <a:p>
            <a:pPr marL="0" indent="0">
              <a:buNone/>
            </a:pPr>
            <a:r>
              <a:rPr lang="sv-FI" sz="4800">
                <a:solidFill>
                  <a:srgbClr val="0070C0"/>
                </a:solidFill>
              </a:rPr>
              <a:t>Frågor och svar som berör lagstiftningens behörighetskrav och klientprocesser </a:t>
            </a:r>
          </a:p>
        </p:txBody>
      </p:sp>
      <p:pic>
        <p:nvPicPr>
          <p:cNvPr id="6" name="Bildobjekt 5">
            <a:extLst>
              <a:ext uri="{FF2B5EF4-FFF2-40B4-BE49-F238E27FC236}">
                <a16:creationId xmlns:a16="http://schemas.microsoft.com/office/drawing/2014/main" id="{4AEB0106-AD01-4FF1-978D-7B93788CA8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8" y="1420949"/>
            <a:ext cx="3273978" cy="3273978"/>
          </a:xfrm>
          <a:prstGeom prst="rect">
            <a:avLst/>
          </a:prstGeom>
        </p:spPr>
      </p:pic>
      <p:cxnSp>
        <p:nvCxnSpPr>
          <p:cNvPr id="12" name="Rak koppling 11">
            <a:extLst>
              <a:ext uri="{FF2B5EF4-FFF2-40B4-BE49-F238E27FC236}">
                <a16:creationId xmlns:a16="http://schemas.microsoft.com/office/drawing/2014/main" id="{431FDC42-0CD1-4329-9F99-790FE681B8F1}"/>
              </a:ext>
            </a:extLst>
          </p:cNvPr>
          <p:cNvCxnSpPr/>
          <p:nvPr/>
        </p:nvCxnSpPr>
        <p:spPr>
          <a:xfrm>
            <a:off x="3239911" y="1183983"/>
            <a:ext cx="0" cy="3747911"/>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75529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A5395228-DE27-4F85-99E1-30E07DD3B460}"/>
              </a:ext>
            </a:extLst>
          </p:cNvPr>
          <p:cNvSpPr/>
          <p:nvPr/>
        </p:nvSpPr>
        <p:spPr>
          <a:xfrm>
            <a:off x="286327" y="341745"/>
            <a:ext cx="11656291" cy="6370975"/>
          </a:xfrm>
          <a:prstGeom prst="rect">
            <a:avLst/>
          </a:prstGeom>
        </p:spPr>
        <p:txBody>
          <a:bodyPr wrap="square">
            <a:spAutoFit/>
          </a:bodyPr>
          <a:lstStyle/>
          <a:p>
            <a:pPr marL="514350" indent="-514350">
              <a:buAutoNum type="arabicPeriod"/>
            </a:pPr>
            <a:r>
              <a:rPr lang="sv-FI" sz="3200" b="1" dirty="0">
                <a:solidFill>
                  <a:srgbClr val="0070C0"/>
                </a:solidFill>
              </a:rPr>
              <a:t>Kan vår byråsekreterare eller föreståndare på kommunens äldreboende handlägga närståendevård för 65 år och äldre?</a:t>
            </a:r>
          </a:p>
          <a:p>
            <a:r>
              <a:rPr lang="sv-FI" sz="2400" dirty="0">
                <a:ea typeface="Calibri" panose="020F0502020204030204" pitchFamily="34" charset="0"/>
                <a:cs typeface="Arial" panose="020B0604020202020204" pitchFamily="34" charset="0"/>
              </a:rPr>
              <a:t>Sammandrag:</a:t>
            </a:r>
          </a:p>
          <a:p>
            <a:endParaRPr lang="sv-FI" sz="2400" dirty="0">
              <a:ea typeface="Calibri" panose="020F0502020204030204" pitchFamily="34" charset="0"/>
              <a:cs typeface="Arial" panose="020B0604020202020204" pitchFamily="34" charset="0"/>
            </a:endParaRPr>
          </a:p>
          <a:p>
            <a:pPr marL="457200" indent="-457200">
              <a:buFont typeface="Arial" panose="020B0604020202020204" pitchFamily="34" charset="0"/>
              <a:buChar char="•"/>
            </a:pPr>
            <a:r>
              <a:rPr lang="sv-FI" sz="2400" dirty="0">
                <a:ea typeface="Calibri" panose="020F0502020204030204" pitchFamily="34" charset="0"/>
                <a:cs typeface="Arial" panose="020B0604020202020204" pitchFamily="34" charset="0"/>
              </a:rPr>
              <a:t>Utgångspunkten är att det är den äldres behov av service som ska bedömas, inte specifika tjänster.</a:t>
            </a:r>
          </a:p>
          <a:p>
            <a:pPr marL="457200" indent="-457200">
              <a:buFont typeface="Arial" panose="020B0604020202020204" pitchFamily="34" charset="0"/>
              <a:buChar char="•"/>
            </a:pPr>
            <a:r>
              <a:rPr lang="sv-FI" sz="2400" dirty="0">
                <a:ea typeface="Calibri" panose="020F0502020204030204" pitchFamily="34" charset="0"/>
                <a:cs typeface="Arial" panose="020B0604020202020204" pitchFamily="34" charset="0"/>
              </a:rPr>
              <a:t>Rätten att bedöma behov av service och tillhörande beslutsfattande sammanhänger med den anställdes yrkesbehörighet (ÄL 14 §)</a:t>
            </a:r>
          </a:p>
          <a:p>
            <a:pPr marL="457200" indent="-457200">
              <a:buFont typeface="Arial" panose="020B0604020202020204" pitchFamily="34" charset="0"/>
              <a:buChar char="•"/>
            </a:pPr>
            <a:r>
              <a:rPr lang="sv-FI" sz="2400" dirty="0">
                <a:latin typeface="Calibri" panose="020F0502020204030204" pitchFamily="34" charset="0"/>
                <a:ea typeface="Calibri" panose="020F0502020204030204" pitchFamily="34" charset="0"/>
                <a:cs typeface="Arial" panose="020B0604020202020204" pitchFamily="34" charset="0"/>
              </a:rPr>
              <a:t>Ändamålsenlig behörighet, en anställd med sakkunskap och lämplig yrkesmässig behörighet för ändamålet ska svara för bedömningen.</a:t>
            </a:r>
            <a:endParaRPr lang="sv-FI" sz="2400" dirty="0">
              <a:ea typeface="Calibri" panose="020F0502020204030204" pitchFamily="34" charset="0"/>
              <a:cs typeface="Arial" panose="020B0604020202020204" pitchFamily="34" charset="0"/>
            </a:endParaRPr>
          </a:p>
          <a:p>
            <a:pPr marL="457200" indent="-457200">
              <a:buFont typeface="Arial" panose="020B0604020202020204" pitchFamily="34" charset="0"/>
              <a:buChar char="•"/>
            </a:pPr>
            <a:r>
              <a:rPr lang="sv-FI" sz="2400" dirty="0">
                <a:ea typeface="Calibri" panose="020F0502020204030204" pitchFamily="34" charset="0"/>
                <a:cs typeface="Arial" panose="020B0604020202020204" pitchFamily="34" charset="0"/>
              </a:rPr>
              <a:t>Kommunallagens 57 § ska beaktas.</a:t>
            </a:r>
          </a:p>
          <a:p>
            <a:pPr marL="457200" indent="-457200">
              <a:buFont typeface="Arial" panose="020B0604020202020204" pitchFamily="34" charset="0"/>
              <a:buChar char="•"/>
            </a:pPr>
            <a:r>
              <a:rPr lang="sv-FI" sz="2400" dirty="0">
                <a:ea typeface="Calibri" panose="020F0502020204030204" pitchFamily="34" charset="0"/>
                <a:cs typeface="Arial" panose="020B0604020202020204" pitchFamily="34" charset="0"/>
              </a:rPr>
              <a:t>Behörighetskrav för ledningsuppgifter inom äldreomsorgen (ÄL 22 §). </a:t>
            </a:r>
          </a:p>
          <a:p>
            <a:pPr marL="457200" indent="-457200">
              <a:buFont typeface="Arial" panose="020B0604020202020204" pitchFamily="34" charset="0"/>
              <a:buChar char="•"/>
            </a:pPr>
            <a:r>
              <a:rPr lang="sv-FI" sz="2400" dirty="0">
                <a:ea typeface="Calibri" panose="020F0502020204030204" pitchFamily="34" charset="0"/>
                <a:cs typeface="Arial" panose="020B0604020202020204" pitchFamily="34" charset="0"/>
              </a:rPr>
              <a:t>Om en äldre person är en ”person eller klient i behov av särskilt stöd” (SVL 3 §) svarar en socialarbetare i tjänsteförhållande för bedömning och beslut. </a:t>
            </a:r>
          </a:p>
          <a:p>
            <a:pPr marL="457200" indent="-457200">
              <a:buFont typeface="Arial" panose="020B0604020202020204" pitchFamily="34" charset="0"/>
              <a:buChar char="•"/>
            </a:pPr>
            <a:endParaRPr lang="sv-FI" sz="2800" dirty="0">
              <a:ea typeface="Calibri" panose="020F0502020204030204" pitchFamily="34" charset="0"/>
              <a:cs typeface="Arial" panose="020B0604020202020204" pitchFamily="34" charset="0"/>
            </a:endParaRPr>
          </a:p>
          <a:p>
            <a:pPr marL="457200" indent="-457200">
              <a:buFont typeface="Arial" panose="020B0604020202020204" pitchFamily="34" charset="0"/>
              <a:buChar char="•"/>
            </a:pPr>
            <a:endParaRPr lang="sv-FI" sz="2800" b="1" dirty="0">
              <a:solidFill>
                <a:srgbClr val="FF0000"/>
              </a:solidFill>
            </a:endParaRPr>
          </a:p>
        </p:txBody>
      </p:sp>
    </p:spTree>
    <p:extLst>
      <p:ext uri="{BB962C8B-B14F-4D97-AF65-F5344CB8AC3E}">
        <p14:creationId xmlns:p14="http://schemas.microsoft.com/office/powerpoint/2010/main" val="27973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6FEEE5D0-FD68-45A5-BA91-20210BE52174}"/>
              </a:ext>
            </a:extLst>
          </p:cNvPr>
          <p:cNvSpPr txBox="1"/>
          <p:nvPr/>
        </p:nvSpPr>
        <p:spPr>
          <a:xfrm>
            <a:off x="158044" y="159390"/>
            <a:ext cx="11909777" cy="6728189"/>
          </a:xfrm>
          <a:prstGeom prst="rect">
            <a:avLst/>
          </a:prstGeom>
          <a:noFill/>
        </p:spPr>
        <p:txBody>
          <a:bodyPr wrap="square" rtlCol="0">
            <a:spAutoFit/>
          </a:bodyPr>
          <a:lstStyle/>
          <a:p>
            <a:r>
              <a:rPr lang="sv-FI" sz="2800" b="1" dirty="0">
                <a:solidFill>
                  <a:srgbClr val="0070C0"/>
                </a:solidFill>
              </a:rPr>
              <a:t>1. Kan vår byråsekreterare eller föreståndare på kommunens </a:t>
            </a:r>
          </a:p>
          <a:p>
            <a:r>
              <a:rPr lang="sv-FI" sz="2800" b="1" dirty="0">
                <a:solidFill>
                  <a:srgbClr val="0070C0"/>
                </a:solidFill>
              </a:rPr>
              <a:t>äldreboende handlägga närståendevård för 65 år och äldre?</a:t>
            </a:r>
          </a:p>
          <a:p>
            <a:endParaRPr lang="sv-FI" sz="1300" dirty="0"/>
          </a:p>
          <a:p>
            <a:pPr>
              <a:lnSpc>
                <a:spcPct val="107000"/>
              </a:lnSpc>
              <a:spcAft>
                <a:spcPts val="800"/>
              </a:spcAft>
            </a:pPr>
            <a:r>
              <a:rPr lang="sv-FI" sz="1400" dirty="0">
                <a:ea typeface="Calibri" panose="020F0502020204030204" pitchFamily="34" charset="0"/>
                <a:cs typeface="Arial" panose="020B0604020202020204" pitchFamily="34" charset="0"/>
              </a:rPr>
              <a:t>Det är värt att understryka att det är </a:t>
            </a:r>
            <a:r>
              <a:rPr lang="sv-FI" sz="1400" u="sng" dirty="0">
                <a:ea typeface="Calibri" panose="020F0502020204030204" pitchFamily="34" charset="0"/>
                <a:cs typeface="Arial" panose="020B0604020202020204" pitchFamily="34" charset="0"/>
              </a:rPr>
              <a:t>den äldres behov av service som ska bedömas, inte specifika tjänster</a:t>
            </a:r>
            <a:r>
              <a:rPr lang="sv-FI" sz="1400" dirty="0">
                <a:ea typeface="Calibri" panose="020F0502020204030204" pitchFamily="34" charset="0"/>
                <a:cs typeface="Arial" panose="020B0604020202020204" pitchFamily="34" charset="0"/>
              </a:rPr>
              <a:t>. Personen har rätt att få en bedömning av servicebehovet enligt socialvårdslagens 36 §, om det inte är uppenbart onödigt att göra en bedömning. I samband med att servicebehovet bedöms ska den äldre personens funktionsförmåga utredas mångsidigt och med tillförlitliga bedömningsinstrument (</a:t>
            </a:r>
            <a:r>
              <a:rPr lang="sv-FI" sz="1400" dirty="0" err="1">
                <a:ea typeface="Calibri" panose="020F0502020204030204" pitchFamily="34" charset="0"/>
                <a:cs typeface="Arial" panose="020B0604020202020204" pitchFamily="34" charset="0"/>
              </a:rPr>
              <a:t>äldrelagen</a:t>
            </a:r>
            <a:r>
              <a:rPr lang="sv-FI" sz="1400" dirty="0">
                <a:ea typeface="Calibri" panose="020F0502020204030204" pitchFamily="34" charset="0"/>
                <a:cs typeface="Arial" panose="020B0604020202020204" pitchFamily="34" charset="0"/>
              </a:rPr>
              <a:t> 14 §). Utgående från bedömningen ska man tillsammans med klienten och vid behov med klientens anhöriga och närstående och andra aktörer fastställa genom vilka tjänster och stödåtgärder man bäst kan påverka klientens situation. Bedömningen av servicebehovet utgör en grund för uppgörandet av klientplan enligt socialvårdslagens 39 §.</a:t>
            </a:r>
          </a:p>
          <a:p>
            <a:pPr>
              <a:lnSpc>
                <a:spcPct val="107000"/>
              </a:lnSpc>
              <a:spcAft>
                <a:spcPts val="800"/>
              </a:spcAft>
            </a:pPr>
            <a:r>
              <a:rPr lang="sv-FI" sz="1400" u="sng" dirty="0">
                <a:ea typeface="Calibri" panose="020F0502020204030204" pitchFamily="34" charset="0"/>
                <a:cs typeface="Arial" panose="020B0604020202020204" pitchFamily="34" charset="0"/>
              </a:rPr>
              <a:t>Rätten att bedöma behov av service och tillhörande beslutsfattande sammanhänger med den anställdes yrkesbehörighet. Dessutom ska kommunallagens 57 § beaktas</a:t>
            </a:r>
            <a:r>
              <a:rPr lang="sv-FI" sz="1400" dirty="0">
                <a:ea typeface="Calibri" panose="020F0502020204030204" pitchFamily="34" charset="0"/>
                <a:cs typeface="Arial" panose="020B0604020202020204" pitchFamily="34" charset="0"/>
              </a:rPr>
              <a:t>.</a:t>
            </a:r>
          </a:p>
          <a:p>
            <a:pPr>
              <a:lnSpc>
                <a:spcPct val="107000"/>
              </a:lnSpc>
              <a:spcAft>
                <a:spcPts val="800"/>
              </a:spcAft>
            </a:pPr>
            <a:r>
              <a:rPr lang="sv-FI" sz="1400" dirty="0">
                <a:ea typeface="Calibri" panose="020F0502020204030204" pitchFamily="34" charset="0"/>
                <a:cs typeface="Arial" panose="020B0604020202020204" pitchFamily="34" charset="0"/>
              </a:rPr>
              <a:t>Enligt 36 § socialvårdslagen svarar för bedömningen av servicebehovet en inom socialvård yrkesutbildad person enligt landskapslagen (2020:24) om yrkesutbildade personer inom socialvården (legitimerad socialarbetare eller socionom YH eller yrkesutbildad person med skyddad yrkesbeteckning, närvårdare) som är </a:t>
            </a:r>
            <a:r>
              <a:rPr lang="sv-FI" sz="1400" u="sng" dirty="0">
                <a:ea typeface="Calibri" panose="020F0502020204030204" pitchFamily="34" charset="0"/>
                <a:cs typeface="Arial" panose="020B0604020202020204" pitchFamily="34" charset="0"/>
              </a:rPr>
              <a:t>ändamålsenlig </a:t>
            </a:r>
            <a:r>
              <a:rPr lang="sv-FI" sz="1400" dirty="0">
                <a:ea typeface="Calibri" panose="020F0502020204030204" pitchFamily="34" charset="0"/>
                <a:cs typeface="Arial" panose="020B0604020202020204" pitchFamily="34" charset="0"/>
              </a:rPr>
              <a:t>för bedömningen, om inte något annat föreskrivs någon annanstans i lag. Enligt 14 § </a:t>
            </a:r>
            <a:r>
              <a:rPr lang="sv-FI" sz="1400" dirty="0" err="1">
                <a:ea typeface="Calibri" panose="020F0502020204030204" pitchFamily="34" charset="0"/>
                <a:cs typeface="Arial" panose="020B0604020202020204" pitchFamily="34" charset="0"/>
              </a:rPr>
              <a:t>äldrelagen</a:t>
            </a:r>
            <a:r>
              <a:rPr lang="sv-FI" sz="1400" dirty="0">
                <a:ea typeface="Calibri" panose="020F0502020204030204" pitchFamily="34" charset="0"/>
                <a:cs typeface="Arial" panose="020B0604020202020204" pitchFamily="34" charset="0"/>
              </a:rPr>
              <a:t>, kan </a:t>
            </a:r>
            <a:r>
              <a:rPr lang="sv-FI" sz="1400" u="sng" dirty="0">
                <a:ea typeface="Calibri" panose="020F0502020204030204" pitchFamily="34" charset="0"/>
                <a:cs typeface="Arial" panose="020B0604020202020204" pitchFamily="34" charset="0"/>
              </a:rPr>
              <a:t>för bedömningen av äldres servicebehov </a:t>
            </a:r>
            <a:r>
              <a:rPr lang="sv-FI" sz="1400" dirty="0">
                <a:ea typeface="Calibri" panose="020F0502020204030204" pitchFamily="34" charset="0"/>
                <a:cs typeface="Arial" panose="020B0604020202020204" pitchFamily="34" charset="0"/>
              </a:rPr>
              <a:t>förutom yrkesutbildade personer inom socialvården också en yrkesutbildad person enligt 2 § i lagen om yrkesutbildade personer inom hälso- och sjukvården (FFS 559/1994) (legitimerad yrkesutbildad person tex. sjukskötare, yrkesutbildade personer som beviljats tillstånd eller yrkesutbildade personer med skyddad yrkesbeteckning tex. närvårdare) </a:t>
            </a:r>
            <a:r>
              <a:rPr lang="sv-FI" sz="1400" u="sng" dirty="0">
                <a:ea typeface="Calibri" panose="020F0502020204030204" pitchFamily="34" charset="0"/>
                <a:cs typeface="Arial" panose="020B0604020202020204" pitchFamily="34" charset="0"/>
              </a:rPr>
              <a:t>som är anställd inom socialvården</a:t>
            </a:r>
            <a:r>
              <a:rPr lang="sv-FI" sz="1400" dirty="0">
                <a:ea typeface="Calibri" panose="020F0502020204030204" pitchFamily="34" charset="0"/>
                <a:cs typeface="Arial" panose="020B0604020202020204" pitchFamily="34" charset="0"/>
              </a:rPr>
              <a:t> svara. </a:t>
            </a:r>
            <a:r>
              <a:rPr lang="sv-FI" sz="1400" dirty="0">
                <a:solidFill>
                  <a:srgbClr val="FF0000"/>
                </a:solidFill>
                <a:ea typeface="Calibri" panose="020F0502020204030204" pitchFamily="34" charset="0"/>
                <a:cs typeface="Arial" panose="020B0604020202020204" pitchFamily="34" charset="0"/>
              </a:rPr>
              <a:t> </a:t>
            </a:r>
            <a:r>
              <a:rPr lang="sv-FI" sz="1400" dirty="0">
                <a:ea typeface="Calibri" panose="020F0502020204030204" pitchFamily="34" charset="0"/>
                <a:cs typeface="Arial" panose="020B0604020202020204" pitchFamily="34" charset="0"/>
              </a:rPr>
              <a:t>Av detaljmotiveringen till äldrelagens 14 § framgår att en </a:t>
            </a:r>
            <a:r>
              <a:rPr lang="sv-FI" sz="1400" u="sng" dirty="0">
                <a:ea typeface="Calibri" panose="020F0502020204030204" pitchFamily="34" charset="0"/>
                <a:cs typeface="Arial" panose="020B0604020202020204" pitchFamily="34" charset="0"/>
              </a:rPr>
              <a:t>anställd med sakkunskap och lämplig yrkesmässig behörighet för ändamålet ska svara för bedömningen</a:t>
            </a:r>
            <a:r>
              <a:rPr lang="sv-FI" sz="1400" dirty="0">
                <a:ea typeface="Calibri" panose="020F0502020204030204" pitchFamily="34" charset="0"/>
                <a:cs typeface="Arial" panose="020B0604020202020204" pitchFamily="34" charset="0"/>
              </a:rPr>
              <a:t>.</a:t>
            </a:r>
          </a:p>
          <a:p>
            <a:pPr>
              <a:lnSpc>
                <a:spcPct val="107000"/>
              </a:lnSpc>
              <a:spcAft>
                <a:spcPts val="800"/>
              </a:spcAft>
            </a:pPr>
            <a:r>
              <a:rPr lang="sv-FI" sz="1400" dirty="0">
                <a:ea typeface="Calibri" panose="020F0502020204030204" pitchFamily="34" charset="0"/>
                <a:cs typeface="Arial" panose="020B0604020202020204" pitchFamily="34" charset="0"/>
              </a:rPr>
              <a:t>Av 21 § </a:t>
            </a:r>
            <a:r>
              <a:rPr lang="sv-FI" sz="1400" dirty="0" err="1">
                <a:ea typeface="Calibri" panose="020F0502020204030204" pitchFamily="34" charset="0"/>
                <a:cs typeface="Arial" panose="020B0604020202020204" pitchFamily="34" charset="0"/>
              </a:rPr>
              <a:t>äldrelagen</a:t>
            </a:r>
            <a:r>
              <a:rPr lang="sv-FI" sz="1400" dirty="0">
                <a:ea typeface="Calibri" panose="020F0502020204030204" pitchFamily="34" charset="0"/>
                <a:cs typeface="Arial" panose="020B0604020202020204" pitchFamily="34" charset="0"/>
              </a:rPr>
              <a:t> framgår att en offentlig eller privat serviceproducent ska vid en verksamhetsenhet ha en </a:t>
            </a:r>
            <a:r>
              <a:rPr lang="sv-FI" sz="1400" u="sng" dirty="0">
                <a:ea typeface="Calibri" panose="020F0502020204030204" pitchFamily="34" charset="0"/>
                <a:cs typeface="Arial" panose="020B0604020202020204" pitchFamily="34" charset="0"/>
              </a:rPr>
              <a:t>personal som till antal, utbildning och uppgiftsstruktur garanterar att de äldre tillhandahålls service av god kvalitet och som motsvarar det servicebehov som de äldres funktionsförmåga förutsätter</a:t>
            </a:r>
            <a:r>
              <a:rPr lang="sv-FI" sz="1400" dirty="0">
                <a:ea typeface="Calibri" panose="020F0502020204030204" pitchFamily="34" charset="0"/>
                <a:cs typeface="Arial" panose="020B0604020202020204" pitchFamily="34" charset="0"/>
              </a:rPr>
              <a:t>.</a:t>
            </a:r>
          </a:p>
          <a:p>
            <a:pPr>
              <a:lnSpc>
                <a:spcPct val="107000"/>
              </a:lnSpc>
              <a:spcAft>
                <a:spcPts val="800"/>
              </a:spcAft>
            </a:pPr>
            <a:r>
              <a:rPr lang="sv-FI" sz="1400" dirty="0">
                <a:ea typeface="Calibri" panose="020F0502020204030204" pitchFamily="34" charset="0"/>
                <a:cs typeface="Arial" panose="020B0604020202020204" pitchFamily="34" charset="0"/>
              </a:rPr>
              <a:t>Av 22 § </a:t>
            </a:r>
            <a:r>
              <a:rPr lang="sv-FI" sz="1400" dirty="0" err="1">
                <a:ea typeface="Calibri" panose="020F0502020204030204" pitchFamily="34" charset="0"/>
                <a:cs typeface="Arial" panose="020B0604020202020204" pitchFamily="34" charset="0"/>
              </a:rPr>
              <a:t>äldrelagen</a:t>
            </a:r>
            <a:r>
              <a:rPr lang="sv-FI" sz="1400" dirty="0">
                <a:ea typeface="Calibri" panose="020F0502020204030204" pitchFamily="34" charset="0"/>
                <a:cs typeface="Arial" panose="020B0604020202020204" pitchFamily="34" charset="0"/>
              </a:rPr>
              <a:t> framgår behörighetskraven för ledningsuppgifter inom äldreomsorgen. Ledningsuppgifter som omfattar administrativ ledning av kommunens äldreomsorg eller ledningsuppgifter som omfattar styrning av klientarbetet får skötas av en person som har en för uppgiften lämplig examen från universitet, högskola eller yrkeshögskola som omfattar minst tre års heltidsstudier. Därutöver krävs kännedom om branschen samt tillräcklig ledarskapsförmåga.</a:t>
            </a:r>
          </a:p>
          <a:p>
            <a:pPr>
              <a:lnSpc>
                <a:spcPct val="107000"/>
              </a:lnSpc>
              <a:spcAft>
                <a:spcPts val="800"/>
              </a:spcAft>
            </a:pPr>
            <a:r>
              <a:rPr lang="sv-FI" sz="1400" dirty="0">
                <a:ea typeface="Calibri" panose="020F0502020204030204" pitchFamily="34" charset="0"/>
                <a:cs typeface="Arial" panose="020B0604020202020204" pitchFamily="34" charset="0"/>
              </a:rPr>
              <a:t>Om en äldre person är en ”person eller klient i behov av särskilt stöd” enligt socialvårdslagen 3 § (oavsett ålder) svarar en socialarbetare i tjänsteförhållande för bedömning och beslut. Se separat fråga nr 7 om ”vem en person eller klient i behov av särskilt stöd är”.</a:t>
            </a:r>
          </a:p>
        </p:txBody>
      </p:sp>
    </p:spTree>
    <p:extLst>
      <p:ext uri="{BB962C8B-B14F-4D97-AF65-F5344CB8AC3E}">
        <p14:creationId xmlns:p14="http://schemas.microsoft.com/office/powerpoint/2010/main" val="4029110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2F70312-8A72-424F-9612-DCE7FFB4ADDB}"/>
              </a:ext>
            </a:extLst>
          </p:cNvPr>
          <p:cNvSpPr/>
          <p:nvPr/>
        </p:nvSpPr>
        <p:spPr>
          <a:xfrm>
            <a:off x="240145" y="369455"/>
            <a:ext cx="11702473" cy="6929910"/>
          </a:xfrm>
          <a:prstGeom prst="rect">
            <a:avLst/>
          </a:prstGeom>
        </p:spPr>
        <p:txBody>
          <a:bodyPr wrap="square">
            <a:spAutoFit/>
          </a:bodyPr>
          <a:lstStyle/>
          <a:p>
            <a:pPr>
              <a:lnSpc>
                <a:spcPct val="107000"/>
              </a:lnSpc>
              <a:spcAft>
                <a:spcPts val="800"/>
              </a:spcAft>
            </a:pPr>
            <a:r>
              <a:rPr lang="sv-FI" sz="3200" b="1" dirty="0">
                <a:solidFill>
                  <a:srgbClr val="0070C0"/>
                </a:solidFill>
                <a:latin typeface="Calibri" panose="020F0502020204030204" pitchFamily="34" charset="0"/>
                <a:ea typeface="Calibri" panose="020F0502020204030204" pitchFamily="34" charset="0"/>
                <a:cs typeface="Arial" panose="020B0604020202020204" pitchFamily="34" charset="0"/>
              </a:rPr>
              <a:t>2. Är en närvårdare behörig att bedöma servicebehovet </a:t>
            </a:r>
          </a:p>
          <a:p>
            <a:pPr>
              <a:lnSpc>
                <a:spcPct val="107000"/>
              </a:lnSpc>
              <a:spcAft>
                <a:spcPts val="800"/>
              </a:spcAft>
            </a:pPr>
            <a:r>
              <a:rPr lang="sv-FI" sz="3200" b="1" dirty="0">
                <a:solidFill>
                  <a:srgbClr val="0070C0"/>
                </a:solidFill>
                <a:latin typeface="Calibri" panose="020F0502020204030204" pitchFamily="34" charset="0"/>
                <a:ea typeface="Calibri" panose="020F0502020204030204" pitchFamily="34" charset="0"/>
                <a:cs typeface="Arial" panose="020B0604020202020204" pitchFamily="34" charset="0"/>
              </a:rPr>
              <a:t>     inom äldreomsorgen? </a:t>
            </a:r>
          </a:p>
          <a:p>
            <a:pPr>
              <a:lnSpc>
                <a:spcPct val="107000"/>
              </a:lnSpc>
              <a:spcAft>
                <a:spcPts val="800"/>
              </a:spcAft>
            </a:pPr>
            <a:r>
              <a:rPr lang="sv-FI" sz="2800" dirty="0"/>
              <a:t>Sammandrag:</a:t>
            </a:r>
          </a:p>
          <a:p>
            <a:pPr marL="457200" indent="-457200">
              <a:buFont typeface="Arial" panose="020B0604020202020204" pitchFamily="34" charset="0"/>
              <a:buChar char="•"/>
            </a:pPr>
            <a:r>
              <a:rPr lang="sv-FI" sz="2800" dirty="0">
                <a:ea typeface="Calibri" panose="020F0502020204030204" pitchFamily="34" charset="0"/>
                <a:cs typeface="Arial" panose="020B0604020202020204" pitchFamily="34" charset="0"/>
              </a:rPr>
              <a:t>Rätten att bedöma behov av service och tillhörande beslutsfattande sammanhänger med den anställdes yrkesbehörighet (ÄL 14 §). </a:t>
            </a:r>
          </a:p>
          <a:p>
            <a:pPr marL="457200" indent="-457200">
              <a:buFont typeface="Arial" panose="020B0604020202020204" pitchFamily="34" charset="0"/>
              <a:buChar char="•"/>
            </a:pPr>
            <a:r>
              <a:rPr lang="sv-FI" sz="2800" dirty="0">
                <a:latin typeface="Calibri" panose="020F0502020204030204" pitchFamily="34" charset="0"/>
                <a:ea typeface="Calibri" panose="020F0502020204030204" pitchFamily="34" charset="0"/>
                <a:cs typeface="Arial" panose="020B0604020202020204" pitchFamily="34" charset="0"/>
              </a:rPr>
              <a:t>Förutom yrkesutbildade personer inom socialvården kan också en yrkesutbildad person enligt 2 § i lagen om yrkesutbildade personer inom hälso- och sjukvården (FFS 559/1994) som är anställd inom socialvården svara.</a:t>
            </a:r>
          </a:p>
          <a:p>
            <a:pPr marL="457200" indent="-457200">
              <a:buFont typeface="Arial" panose="020B0604020202020204" pitchFamily="34" charset="0"/>
              <a:buChar char="•"/>
            </a:pPr>
            <a:r>
              <a:rPr lang="sv-FI" sz="2800" dirty="0">
                <a:latin typeface="Calibri" panose="020F0502020204030204" pitchFamily="34" charset="0"/>
                <a:ea typeface="Calibri" panose="020F0502020204030204" pitchFamily="34" charset="0"/>
                <a:cs typeface="Arial" panose="020B0604020202020204" pitchFamily="34" charset="0"/>
              </a:rPr>
              <a:t>Ändamålsenlig behörighet, en anställd med sakkunskap och lämplig yrkesmässig behörighet för ändamålet ska svara för bedömningen.</a:t>
            </a:r>
            <a:endParaRPr lang="sv-FI" sz="2800" dirty="0">
              <a:ea typeface="Calibri" panose="020F0502020204030204" pitchFamily="34" charset="0"/>
              <a:cs typeface="Arial" panose="020B0604020202020204" pitchFamily="34" charset="0"/>
            </a:endParaRPr>
          </a:p>
          <a:p>
            <a:pPr>
              <a:lnSpc>
                <a:spcPct val="107000"/>
              </a:lnSpc>
              <a:spcAft>
                <a:spcPts val="800"/>
              </a:spcAft>
            </a:pPr>
            <a:endParaRPr lang="sv-FI" sz="2800" dirty="0"/>
          </a:p>
          <a:p>
            <a:pPr marL="457200" indent="-457200">
              <a:lnSpc>
                <a:spcPct val="107000"/>
              </a:lnSpc>
              <a:spcAft>
                <a:spcPts val="800"/>
              </a:spcAft>
              <a:buFont typeface="Arial" panose="020B0604020202020204" pitchFamily="34" charset="0"/>
              <a:buChar char="•"/>
            </a:pPr>
            <a:endParaRPr lang="sv-FI" sz="2800" dirty="0"/>
          </a:p>
          <a:p>
            <a:pPr>
              <a:lnSpc>
                <a:spcPct val="107000"/>
              </a:lnSpc>
              <a:spcAft>
                <a:spcPts val="800"/>
              </a:spcAft>
            </a:pPr>
            <a:endParaRPr lang="sv-FI"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7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B996D2E-5BFE-48C6-AB49-14FBFB5D59DD}"/>
              </a:ext>
            </a:extLst>
          </p:cNvPr>
          <p:cNvSpPr/>
          <p:nvPr/>
        </p:nvSpPr>
        <p:spPr>
          <a:xfrm>
            <a:off x="272507" y="380649"/>
            <a:ext cx="11750159" cy="6221383"/>
          </a:xfrm>
          <a:prstGeom prst="rect">
            <a:avLst/>
          </a:prstGeom>
        </p:spPr>
        <p:txBody>
          <a:bodyPr wrap="square">
            <a:spAutoFit/>
          </a:bodyPr>
          <a:lstStyle/>
          <a:p>
            <a:pPr>
              <a:lnSpc>
                <a:spcPct val="107000"/>
              </a:lnSpc>
              <a:spcAft>
                <a:spcPts val="800"/>
              </a:spcAft>
            </a:pPr>
            <a:r>
              <a:rPr lang="sv-FI" sz="2800" b="1" dirty="0">
                <a:solidFill>
                  <a:srgbClr val="0070C0"/>
                </a:solidFill>
                <a:latin typeface="Calibri" panose="020F0502020204030204" pitchFamily="34" charset="0"/>
                <a:ea typeface="Calibri" panose="020F0502020204030204" pitchFamily="34" charset="0"/>
                <a:cs typeface="Arial" panose="020B0604020202020204" pitchFamily="34" charset="0"/>
              </a:rPr>
              <a:t>2. Är en närvårdare behörig att bedöma servicebehovet inom äldreomsorgen? </a:t>
            </a:r>
            <a:endParaRPr lang="sv-FI" sz="13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sv-FI" sz="1600" dirty="0">
                <a:latin typeface="Calibri" panose="020F0502020204030204" pitchFamily="34" charset="0"/>
                <a:ea typeface="Calibri" panose="020F0502020204030204" pitchFamily="34" charset="0"/>
                <a:cs typeface="Arial" panose="020B0604020202020204" pitchFamily="34" charset="0"/>
              </a:rPr>
              <a:t>Enligt 36 § socialvårdslagen svarar för bedömningen av servicebehovet en inom socialvård yrkesutbildad person enligt landskapslagen (2020:24) om yrkesutbildade personer inom socialvården (legitimerad socialarbetare eller socionom YH eller yrkesutbildad person med skyddad yrkesbeteckning närvårdare) </a:t>
            </a:r>
            <a:r>
              <a:rPr lang="sv-FI" sz="1600" u="sng" dirty="0">
                <a:latin typeface="Calibri" panose="020F0502020204030204" pitchFamily="34" charset="0"/>
                <a:ea typeface="Calibri" panose="020F0502020204030204" pitchFamily="34" charset="0"/>
                <a:cs typeface="Arial" panose="020B0604020202020204" pitchFamily="34" charset="0"/>
              </a:rPr>
              <a:t>som är ändamålsenlig </a:t>
            </a:r>
            <a:r>
              <a:rPr lang="sv-FI" sz="1600" dirty="0">
                <a:latin typeface="Calibri" panose="020F0502020204030204" pitchFamily="34" charset="0"/>
                <a:ea typeface="Calibri" panose="020F0502020204030204" pitchFamily="34" charset="0"/>
                <a:cs typeface="Arial" panose="020B0604020202020204" pitchFamily="34" charset="0"/>
              </a:rPr>
              <a:t>för bedömningen, om inte något annat föreskrivs någon annanstans i lag. Enligt 14 § </a:t>
            </a:r>
            <a:r>
              <a:rPr lang="sv-FI" sz="1600" dirty="0" err="1">
                <a:latin typeface="Calibri" panose="020F0502020204030204" pitchFamily="34" charset="0"/>
                <a:ea typeface="Calibri" panose="020F0502020204030204" pitchFamily="34" charset="0"/>
                <a:cs typeface="Arial" panose="020B0604020202020204" pitchFamily="34" charset="0"/>
              </a:rPr>
              <a:t>äldrelagen</a:t>
            </a:r>
            <a:r>
              <a:rPr lang="sv-FI" sz="1600" dirty="0">
                <a:latin typeface="Calibri" panose="020F0502020204030204" pitchFamily="34" charset="0"/>
                <a:ea typeface="Calibri" panose="020F0502020204030204" pitchFamily="34" charset="0"/>
                <a:cs typeface="Arial" panose="020B0604020202020204" pitchFamily="34" charset="0"/>
              </a:rPr>
              <a:t>, kan för bedömningen av äldres servicebehov förutom yrkesutbildade personer inom socialvården också en yrkesutbildad person enligt 2 § i lagen om yrkesutbildade personer inom hälso- och sjukvården (FFS 559/1994) (legitimerad yrkesutbildad person tex. sjukskötare, yrkesutbildade personer som beviljats tillstånd eller yrkesutbildade personer med skyddad yrkesbeteckning tex. närvårdare) </a:t>
            </a:r>
            <a:r>
              <a:rPr lang="sv-FI" sz="1600" u="sng" dirty="0">
                <a:latin typeface="Calibri" panose="020F0502020204030204" pitchFamily="34" charset="0"/>
                <a:ea typeface="Calibri" panose="020F0502020204030204" pitchFamily="34" charset="0"/>
                <a:cs typeface="Arial" panose="020B0604020202020204" pitchFamily="34" charset="0"/>
              </a:rPr>
              <a:t>som är anställd inom socialvården</a:t>
            </a:r>
            <a:r>
              <a:rPr lang="sv-FI" sz="1600" dirty="0">
                <a:latin typeface="Calibri" panose="020F0502020204030204" pitchFamily="34" charset="0"/>
                <a:ea typeface="Calibri" panose="020F0502020204030204" pitchFamily="34" charset="0"/>
                <a:cs typeface="Arial" panose="020B0604020202020204" pitchFamily="34" charset="0"/>
              </a:rPr>
              <a:t> svara.  Av detaljmotiveringen till äldrelagens 14 § framgår att en anställd med </a:t>
            </a:r>
            <a:r>
              <a:rPr lang="sv-FI" sz="1600" u="sng" dirty="0">
                <a:latin typeface="Calibri" panose="020F0502020204030204" pitchFamily="34" charset="0"/>
                <a:ea typeface="Calibri" panose="020F0502020204030204" pitchFamily="34" charset="0"/>
                <a:cs typeface="Arial" panose="020B0604020202020204" pitchFamily="34" charset="0"/>
              </a:rPr>
              <a:t>sakkunskap och lämplig yrkesmässig behörighet för ändamålet ska svara för bedömningen</a:t>
            </a:r>
            <a:r>
              <a:rPr lang="sv-FI" sz="1600" dirty="0">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sv-FI" sz="1600" dirty="0">
                <a:latin typeface="Calibri" panose="020F0502020204030204" pitchFamily="34" charset="0"/>
                <a:ea typeface="Calibri" panose="020F0502020204030204" pitchFamily="34" charset="0"/>
                <a:cs typeface="Arial" panose="020B0604020202020204" pitchFamily="34" charset="0"/>
              </a:rPr>
              <a:t>Av 21 § </a:t>
            </a:r>
            <a:r>
              <a:rPr lang="sv-FI" sz="1600" dirty="0" err="1">
                <a:latin typeface="Calibri" panose="020F0502020204030204" pitchFamily="34" charset="0"/>
                <a:ea typeface="Calibri" panose="020F0502020204030204" pitchFamily="34" charset="0"/>
                <a:cs typeface="Arial" panose="020B0604020202020204" pitchFamily="34" charset="0"/>
              </a:rPr>
              <a:t>äldrelagen</a:t>
            </a:r>
            <a:r>
              <a:rPr lang="sv-FI" sz="1600" dirty="0">
                <a:latin typeface="Calibri" panose="020F0502020204030204" pitchFamily="34" charset="0"/>
                <a:ea typeface="Calibri" panose="020F0502020204030204" pitchFamily="34" charset="0"/>
                <a:cs typeface="Arial" panose="020B0604020202020204" pitchFamily="34" charset="0"/>
              </a:rPr>
              <a:t> framgår att en offentlig eller privat serviceproducent ska vid en verksamhetsenhet ha en </a:t>
            </a:r>
            <a:r>
              <a:rPr lang="sv-FI" sz="1600" u="sng" dirty="0">
                <a:latin typeface="Calibri" panose="020F0502020204030204" pitchFamily="34" charset="0"/>
                <a:ea typeface="Calibri" panose="020F0502020204030204" pitchFamily="34" charset="0"/>
                <a:cs typeface="Arial" panose="020B0604020202020204" pitchFamily="34" charset="0"/>
              </a:rPr>
              <a:t>personal som till</a:t>
            </a:r>
            <a:r>
              <a:rPr lang="sv-FI" sz="1600" dirty="0">
                <a:latin typeface="Calibri" panose="020F0502020204030204" pitchFamily="34" charset="0"/>
                <a:ea typeface="Calibri" panose="020F0502020204030204" pitchFamily="34" charset="0"/>
                <a:cs typeface="Arial" panose="020B0604020202020204" pitchFamily="34" charset="0"/>
              </a:rPr>
              <a:t> </a:t>
            </a:r>
            <a:r>
              <a:rPr lang="sv-FI" sz="1600" u="sng" dirty="0">
                <a:latin typeface="Calibri" panose="020F0502020204030204" pitchFamily="34" charset="0"/>
                <a:ea typeface="Calibri" panose="020F0502020204030204" pitchFamily="34" charset="0"/>
                <a:cs typeface="Arial" panose="020B0604020202020204" pitchFamily="34" charset="0"/>
              </a:rPr>
              <a:t>antal, utbildning och uppgiftsstruktur garanterar att de äldre tillhandahålls service av god kvalitet och som motsvarar det servicebehov som de äldres funktionsförmåga förutsätter</a:t>
            </a:r>
            <a:r>
              <a:rPr lang="sv-FI" sz="1600" dirty="0">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sv-FI" sz="1600" dirty="0">
                <a:latin typeface="Calibri" panose="020F0502020204030204" pitchFamily="34" charset="0"/>
                <a:ea typeface="Calibri" panose="020F0502020204030204" pitchFamily="34" charset="0"/>
                <a:cs typeface="Arial" panose="020B0604020202020204" pitchFamily="34" charset="0"/>
              </a:rPr>
              <a:t>Att ta i beaktande, är att närvårdare fortsättningsvis inte är behöriga för ledningsuppgifter inom socialvården. I förordningen (FFS 804/1992) om behörighetsvillkoren för yrkesutbildad personal inom socialvården som tillämpas på Åland till 31.12.2020 4 § är behörighetsvillkor för andra uppgifter än sådana lednings-, styrnings- eller utvecklingsuppgifter inom socialvården som avses i 2 § eller för vård-, omsorgs-, uppfostrings-undervisnings- eller rehabiliteringsuppgifter som kräver omfattande kunskaper är för uppgiften lämplig </a:t>
            </a:r>
            <a:r>
              <a:rPr lang="sv-FI" sz="1600" b="1" dirty="0">
                <a:latin typeface="Calibri" panose="020F0502020204030204" pitchFamily="34" charset="0"/>
                <a:ea typeface="Calibri" panose="020F0502020204030204" pitchFamily="34" charset="0"/>
                <a:cs typeface="Arial" panose="020B0604020202020204" pitchFamily="34" charset="0"/>
              </a:rPr>
              <a:t>yrkesexamen minst på institutnivå</a:t>
            </a:r>
            <a:r>
              <a:rPr lang="sv-FI" sz="1600" dirty="0">
                <a:latin typeface="Calibri" panose="020F0502020204030204" pitchFamily="34" charset="0"/>
                <a:ea typeface="Calibri" panose="020F0502020204030204" pitchFamily="34" charset="0"/>
                <a:cs typeface="Arial" panose="020B0604020202020204" pitchFamily="34" charset="0"/>
              </a:rPr>
              <a:t> inom social- och hälsovårdsbranschen eller någon annan bransch. </a:t>
            </a:r>
            <a:r>
              <a:rPr lang="sv-FI" sz="1600" dirty="0" err="1">
                <a:latin typeface="Calibri" panose="020F0502020204030204" pitchFamily="34" charset="0"/>
                <a:ea typeface="Calibri" panose="020F0502020204030204" pitchFamily="34" charset="0"/>
                <a:cs typeface="Arial" panose="020B0604020202020204" pitchFamily="34" charset="0"/>
              </a:rPr>
              <a:t>Närvårdarexamen</a:t>
            </a:r>
            <a:r>
              <a:rPr lang="sv-FI" sz="1600" dirty="0">
                <a:latin typeface="Calibri" panose="020F0502020204030204" pitchFamily="34" charset="0"/>
                <a:ea typeface="Calibri" panose="020F0502020204030204" pitchFamily="34" charset="0"/>
                <a:cs typeface="Arial" panose="020B0604020202020204" pitchFamily="34" charset="0"/>
              </a:rPr>
              <a:t> var enligt det gamla utbildningsystemet som förordningen bygger på, </a:t>
            </a:r>
            <a:r>
              <a:rPr lang="sv-FI" sz="1600" u="sng" dirty="0">
                <a:latin typeface="Calibri" panose="020F0502020204030204" pitchFamily="34" charset="0"/>
                <a:ea typeface="Calibri" panose="020F0502020204030204" pitchFamily="34" charset="0"/>
                <a:cs typeface="Arial" panose="020B0604020202020204" pitchFamily="34" charset="0"/>
              </a:rPr>
              <a:t>skolnivå</a:t>
            </a:r>
            <a:r>
              <a:rPr lang="sv-FI" sz="1600" dirty="0">
                <a:latin typeface="Calibri" panose="020F0502020204030204" pitchFamily="34" charset="0"/>
                <a:ea typeface="Calibri" panose="020F0502020204030204" pitchFamily="34" charset="0"/>
                <a:cs typeface="Arial" panose="020B0604020202020204" pitchFamily="34" charset="0"/>
              </a:rPr>
              <a:t> inte institutnivå.</a:t>
            </a:r>
          </a:p>
          <a:p>
            <a:pPr>
              <a:lnSpc>
                <a:spcPct val="107000"/>
              </a:lnSpc>
              <a:spcAft>
                <a:spcPts val="800"/>
              </a:spcAft>
            </a:pPr>
            <a:r>
              <a:rPr lang="sv-FI" sz="1600" dirty="0">
                <a:latin typeface="Calibri" panose="020F0502020204030204" pitchFamily="34" charset="0"/>
                <a:ea typeface="Calibri" panose="020F0502020204030204" pitchFamily="34" charset="0"/>
                <a:cs typeface="Arial" panose="020B0604020202020204" pitchFamily="34" charset="0"/>
              </a:rPr>
              <a:t>Enligt </a:t>
            </a:r>
            <a:r>
              <a:rPr lang="sv-FI" sz="1600" dirty="0" err="1">
                <a:latin typeface="Calibri" panose="020F0502020204030204" pitchFamily="34" charset="0"/>
                <a:ea typeface="Calibri" panose="020F0502020204030204" pitchFamily="34" charset="0"/>
                <a:cs typeface="Arial" panose="020B0604020202020204" pitchFamily="34" charset="0"/>
              </a:rPr>
              <a:t>äldrelagens</a:t>
            </a:r>
            <a:r>
              <a:rPr lang="sv-FI" sz="1600" dirty="0">
                <a:latin typeface="Calibri" panose="020F0502020204030204" pitchFamily="34" charset="0"/>
                <a:ea typeface="Calibri" panose="020F0502020204030204" pitchFamily="34" charset="0"/>
                <a:cs typeface="Arial" panose="020B0604020202020204" pitchFamily="34" charset="0"/>
              </a:rPr>
              <a:t> 22 § får ledningsuppgifter som omfattar administrativ ledning av kommunens äldreomsorg eller ledningsuppgifter som omfattar styrning av klientarbetet skötas av en person som har en för uppgiften lämplig examen från universitet, högskola eller yrkeshögskola som omfattar minst tre års heltidsstudier. Därutöver krävs kännedom om branschen samt tillräcklig ledarskapsförmåga.</a:t>
            </a:r>
          </a:p>
        </p:txBody>
      </p:sp>
    </p:spTree>
    <p:extLst>
      <p:ext uri="{BB962C8B-B14F-4D97-AF65-F5344CB8AC3E}">
        <p14:creationId xmlns:p14="http://schemas.microsoft.com/office/powerpoint/2010/main" val="1405257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FD8C7F1-A77F-490E-9E14-2549E6BB3009}"/>
              </a:ext>
            </a:extLst>
          </p:cNvPr>
          <p:cNvSpPr txBox="1"/>
          <p:nvPr/>
        </p:nvSpPr>
        <p:spPr>
          <a:xfrm>
            <a:off x="812800" y="1043960"/>
            <a:ext cx="10611556" cy="5539978"/>
          </a:xfrm>
          <a:prstGeom prst="rect">
            <a:avLst/>
          </a:prstGeom>
          <a:noFill/>
        </p:spPr>
        <p:txBody>
          <a:bodyPr wrap="square" rtlCol="0">
            <a:spAutoFit/>
          </a:bodyPr>
          <a:lstStyle/>
          <a:p>
            <a:r>
              <a:rPr lang="sv-FI" sz="2800" b="1">
                <a:solidFill>
                  <a:srgbClr val="0070C0"/>
                </a:solidFill>
              </a:rPr>
              <a:t>3. Kan man ha närvårdare som äldreomsorgsledare efter 31.12.2020?</a:t>
            </a:r>
            <a:endParaRPr lang="sv-FI" sz="2800">
              <a:solidFill>
                <a:srgbClr val="0070C0"/>
              </a:solidFill>
            </a:endParaRPr>
          </a:p>
          <a:p>
            <a:endParaRPr lang="sv-FI"/>
          </a:p>
          <a:p>
            <a:r>
              <a:rPr lang="sv-FI" sz="2000"/>
              <a:t>Närvårdare är fortsättningsvis inte behöriga för ledningsuppgifter inom socialvården (inkl. äldreomsorgen). I 4 § förordningen (FFS 804/1992) om behörighetsvillkoren för yrkesutbildad personal inom socialvården som tillämpas på Åland till 31.12.2020 är behörighetsvillkor för andra uppgifter än sådana lednings-, styrnings- eller utvecklingsuppgifter inom socialvården som avses i 2 § eller för vård-, omsorgs-, uppfostrings-undervisnings- eller rehabiliteringsuppgifter som kräver omfattande kunskaper är för uppgiften lämplig </a:t>
            </a:r>
            <a:r>
              <a:rPr lang="sv-FI" sz="2000" b="1"/>
              <a:t>yrkesexamen minst på</a:t>
            </a:r>
            <a:r>
              <a:rPr lang="sv-FI" sz="2000"/>
              <a:t> </a:t>
            </a:r>
            <a:r>
              <a:rPr lang="sv-FI" sz="2000" b="1"/>
              <a:t>institutnivå</a:t>
            </a:r>
            <a:r>
              <a:rPr lang="sv-FI" sz="2000"/>
              <a:t> inom social- och hälsovårdsbranschen eller någon annan bransch. </a:t>
            </a:r>
            <a:r>
              <a:rPr lang="sv-FI" sz="2000" err="1"/>
              <a:t>Närvårdarexamen</a:t>
            </a:r>
            <a:r>
              <a:rPr lang="sv-FI" sz="2000"/>
              <a:t> var enligt det gamla utbildningsystemet som förordningen bygger på, </a:t>
            </a:r>
            <a:r>
              <a:rPr lang="sv-FI" sz="2000" u="sng"/>
              <a:t>skolnivå</a:t>
            </a:r>
            <a:r>
              <a:rPr lang="sv-FI" sz="2000"/>
              <a:t> inte institutnivå.</a:t>
            </a:r>
          </a:p>
          <a:p>
            <a:endParaRPr lang="sv-FI" sz="2000"/>
          </a:p>
          <a:p>
            <a:r>
              <a:rPr lang="sv-FI" sz="2000"/>
              <a:t>Enligt </a:t>
            </a:r>
            <a:r>
              <a:rPr lang="sv-FI" sz="2000" err="1"/>
              <a:t>äldrelagens</a:t>
            </a:r>
            <a:r>
              <a:rPr lang="sv-FI" sz="2000"/>
              <a:t> 22 § får ledningsuppgifter som omfattar administrativ ledning av kommunens äldreomsorg eller ledningsuppgifter som omfattar styrning av klientarbetet skötas av en person som har en för uppgiften </a:t>
            </a:r>
            <a:r>
              <a:rPr lang="sv-FI" sz="2000" u="sng"/>
              <a:t>lämplig examen från universitet, högskola eller yrkeshögskola som omfattar minst tre års heltidsstudier. Därutöver krävs kännedom om branschen samt tillräcklig ledarskapsförmåga</a:t>
            </a:r>
            <a:r>
              <a:rPr lang="sv-FI" sz="2000"/>
              <a:t>.</a:t>
            </a:r>
          </a:p>
          <a:p>
            <a:endParaRPr lang="sv-FI" sz="1400"/>
          </a:p>
          <a:p>
            <a:endParaRPr lang="sv-FI" sz="1400"/>
          </a:p>
        </p:txBody>
      </p:sp>
    </p:spTree>
    <p:extLst>
      <p:ext uri="{BB962C8B-B14F-4D97-AF65-F5344CB8AC3E}">
        <p14:creationId xmlns:p14="http://schemas.microsoft.com/office/powerpoint/2010/main" val="153856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9DECD37-F8A3-4599-9E52-B39B9F7A90E0}"/>
              </a:ext>
            </a:extLst>
          </p:cNvPr>
          <p:cNvSpPr/>
          <p:nvPr/>
        </p:nvSpPr>
        <p:spPr>
          <a:xfrm>
            <a:off x="286327" y="286327"/>
            <a:ext cx="11628582" cy="7361182"/>
          </a:xfrm>
          <a:prstGeom prst="rect">
            <a:avLst/>
          </a:prstGeom>
        </p:spPr>
        <p:txBody>
          <a:bodyPr wrap="square">
            <a:spAutoFit/>
          </a:bodyPr>
          <a:lstStyle/>
          <a:p>
            <a:r>
              <a:rPr lang="sv-FI" sz="2400" b="1" dirty="0">
                <a:solidFill>
                  <a:srgbClr val="0070C0"/>
                </a:solidFill>
              </a:rPr>
              <a:t>4. Får en socionom YH, sjukskötare eller närvårdare inom äldreomsorgen fatta beslut om </a:t>
            </a:r>
          </a:p>
          <a:p>
            <a:r>
              <a:rPr lang="sv-FI" sz="2400" b="1" dirty="0">
                <a:solidFill>
                  <a:srgbClr val="0070C0"/>
                </a:solidFill>
              </a:rPr>
              <a:t>a)Hemservice och stödtjänster b) Effektiverat serviceboende, c) Närståendevård, </a:t>
            </a:r>
          </a:p>
          <a:p>
            <a:r>
              <a:rPr lang="sv-FI" sz="2400" b="1" dirty="0">
                <a:solidFill>
                  <a:srgbClr val="0070C0"/>
                </a:solidFill>
              </a:rPr>
              <a:t>d) Kortvarig institutionsvård e) Långvarig institutionsvård för äldre (3 mån    ) f)Färdtjänst?</a:t>
            </a:r>
          </a:p>
          <a:p>
            <a:pPr marL="514350" indent="-514350">
              <a:buAutoNum type="arabicParenR"/>
            </a:pPr>
            <a:endParaRPr lang="sv-FI" sz="2800" b="1" dirty="0">
              <a:solidFill>
                <a:srgbClr val="0070C0"/>
              </a:solidFill>
            </a:endParaRPr>
          </a:p>
          <a:p>
            <a:pPr>
              <a:lnSpc>
                <a:spcPct val="107000"/>
              </a:lnSpc>
              <a:spcAft>
                <a:spcPts val="800"/>
              </a:spcAft>
            </a:pPr>
            <a:r>
              <a:rPr lang="sv-FI" sz="2400" dirty="0"/>
              <a:t>Sammandrag:</a:t>
            </a:r>
          </a:p>
          <a:p>
            <a:r>
              <a:rPr lang="sv-FI" sz="2400" dirty="0"/>
              <a:t>4)a-d: </a:t>
            </a:r>
            <a:r>
              <a:rPr lang="sv-FI" sz="2400" dirty="0">
                <a:ea typeface="Calibri" panose="020F0502020204030204" pitchFamily="34" charset="0"/>
                <a:cs typeface="Arial" panose="020B0604020202020204" pitchFamily="34" charset="0"/>
              </a:rPr>
              <a:t>Utgångspunkten är att det är den äldres behov av service som ska bedömas, inte specifika tjänster. Rätten att bedöma behov av service och tillhörande beslutsfattande sammanhänger med den anställdes yrkesbehörighet (ÄL 14 §). Kommunallagens 57 § ska även tas </a:t>
            </a:r>
            <a:r>
              <a:rPr lang="sv-FI" sz="2400">
                <a:ea typeface="Calibri" panose="020F0502020204030204" pitchFamily="34" charset="0"/>
                <a:cs typeface="Arial" panose="020B0604020202020204" pitchFamily="34" charset="0"/>
              </a:rPr>
              <a:t>i beaktande.</a:t>
            </a:r>
            <a:endParaRPr lang="sv-FI" sz="2400" dirty="0">
              <a:ea typeface="Calibri" panose="020F0502020204030204" pitchFamily="34" charset="0"/>
              <a:cs typeface="Arial" panose="020B0604020202020204" pitchFamily="34" charset="0"/>
            </a:endParaRPr>
          </a:p>
          <a:p>
            <a:endParaRPr lang="sv-FI" sz="2400" dirty="0">
              <a:ea typeface="Calibri" panose="020F0502020204030204" pitchFamily="34" charset="0"/>
              <a:cs typeface="Arial" panose="020B0604020202020204" pitchFamily="34" charset="0"/>
            </a:endParaRPr>
          </a:p>
          <a:p>
            <a:r>
              <a:rPr lang="sv-FI" sz="2400" dirty="0">
                <a:ea typeface="Calibri" panose="020F0502020204030204" pitchFamily="34" charset="0"/>
                <a:cs typeface="Arial" panose="020B0604020202020204" pitchFamily="34" charset="0"/>
              </a:rPr>
              <a:t>4)e: K</a:t>
            </a:r>
            <a:r>
              <a:rPr lang="sv-FI" sz="2400" dirty="0"/>
              <a:t>räver multiprofessionell bedömning av kommunens äldreomsorg + ÅHS. Kommunen fattar beslut om långvarig institutionsvård. Behörighet för bedömning och tillhörande beslutsfattande inom äldreomsorgen sammanhänger behörighetskraven för bedömning inom äldreomsorgen och kommunallagens 57 §.</a:t>
            </a:r>
          </a:p>
          <a:p>
            <a:endParaRPr lang="sv-FI" sz="2400" dirty="0"/>
          </a:p>
          <a:p>
            <a:r>
              <a:rPr lang="sv-FI" sz="2400" dirty="0"/>
              <a:t>4)f: Från och med 1.1.2021 ska KST tillhandahålla ”service som stöder rörlighet” (SVL 23 §).</a:t>
            </a:r>
          </a:p>
          <a:p>
            <a:endParaRPr lang="sv-FI" sz="2400" dirty="0"/>
          </a:p>
          <a:p>
            <a:endParaRPr lang="sv-FI" sz="2400" dirty="0">
              <a:ea typeface="Calibri" panose="020F0502020204030204" pitchFamily="34" charset="0"/>
              <a:cs typeface="Arial" panose="020B0604020202020204" pitchFamily="34" charset="0"/>
            </a:endParaRPr>
          </a:p>
          <a:p>
            <a:endParaRPr lang="sv-FI" sz="2800" dirty="0">
              <a:solidFill>
                <a:srgbClr val="0070C0"/>
              </a:solidFill>
            </a:endParaRPr>
          </a:p>
        </p:txBody>
      </p:sp>
      <p:sp>
        <p:nvSpPr>
          <p:cNvPr id="3" name="Pil: höger 2">
            <a:extLst>
              <a:ext uri="{FF2B5EF4-FFF2-40B4-BE49-F238E27FC236}">
                <a16:creationId xmlns:a16="http://schemas.microsoft.com/office/drawing/2014/main" id="{EAD979DC-3361-44F9-8544-0DE024E971AC}"/>
              </a:ext>
            </a:extLst>
          </p:cNvPr>
          <p:cNvSpPr/>
          <p:nvPr/>
        </p:nvSpPr>
        <p:spPr>
          <a:xfrm>
            <a:off x="9670473" y="1202776"/>
            <a:ext cx="258618" cy="10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Tree>
    <p:extLst>
      <p:ext uri="{BB962C8B-B14F-4D97-AF65-F5344CB8AC3E}">
        <p14:creationId xmlns:p14="http://schemas.microsoft.com/office/powerpoint/2010/main" val="2064280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601AD53F-E7A5-47C1-8C64-232D7EC5023C}"/>
              </a:ext>
            </a:extLst>
          </p:cNvPr>
          <p:cNvSpPr txBox="1"/>
          <p:nvPr/>
        </p:nvSpPr>
        <p:spPr>
          <a:xfrm>
            <a:off x="428979" y="79022"/>
            <a:ext cx="11571111" cy="6001643"/>
          </a:xfrm>
          <a:prstGeom prst="rect">
            <a:avLst/>
          </a:prstGeom>
          <a:noFill/>
        </p:spPr>
        <p:txBody>
          <a:bodyPr wrap="square" rtlCol="0">
            <a:spAutoFit/>
          </a:bodyPr>
          <a:lstStyle/>
          <a:p>
            <a:r>
              <a:rPr lang="sv-FI" sz="2300" b="1" dirty="0">
                <a:solidFill>
                  <a:srgbClr val="0070C0"/>
                </a:solidFill>
              </a:rPr>
              <a:t>4.Får en socionom YH, sjukskötare eller närvårdare inom äldreomsorgen fatta beslut om </a:t>
            </a:r>
          </a:p>
          <a:p>
            <a:pPr marL="457200" indent="-457200">
              <a:buAutoNum type="alphaLcParenR"/>
            </a:pPr>
            <a:r>
              <a:rPr lang="sv-FI" sz="2300" b="1" dirty="0">
                <a:solidFill>
                  <a:srgbClr val="0070C0"/>
                </a:solidFill>
              </a:rPr>
              <a:t>Hemservice och stödtjänster b) Effektiverat serviceboende, c) Närståendevård, </a:t>
            </a:r>
          </a:p>
          <a:p>
            <a:r>
              <a:rPr lang="sv-FI" sz="2300" b="1" dirty="0">
                <a:solidFill>
                  <a:srgbClr val="0070C0"/>
                </a:solidFill>
              </a:rPr>
              <a:t>d) Kortvarig institutionsvård för äldre e) Långvarig institutionsvård för äldre (3 mån   ) </a:t>
            </a:r>
          </a:p>
          <a:p>
            <a:r>
              <a:rPr lang="sv-FI" sz="2300" b="1" dirty="0">
                <a:solidFill>
                  <a:srgbClr val="0070C0"/>
                </a:solidFill>
              </a:rPr>
              <a:t>f) Färdtjänst?</a:t>
            </a:r>
          </a:p>
          <a:p>
            <a:endParaRPr lang="sv-FI" dirty="0">
              <a:solidFill>
                <a:srgbClr val="0070C0"/>
              </a:solidFill>
            </a:endParaRPr>
          </a:p>
          <a:p>
            <a:r>
              <a:rPr lang="sv-FI" sz="1600" b="1" dirty="0"/>
              <a:t>Fråga 4)a-d, svar: </a:t>
            </a:r>
            <a:r>
              <a:rPr lang="sv-FI" sz="1600" dirty="0"/>
              <a:t>Det är värt att understryka att det är den äldres behov av service som ska bedömas, inte specifika tjänster. Rätten att bedöma behov av service och tillhörande beslutsfattande sammanhänger med den anställdes yrkesbehörighet. Dessutom ska kommunallagens 57 § beaktas.</a:t>
            </a:r>
          </a:p>
          <a:p>
            <a:endParaRPr lang="sv-FI" sz="1600" dirty="0"/>
          </a:p>
          <a:p>
            <a:r>
              <a:rPr lang="sv-FI" sz="1600" b="1" dirty="0"/>
              <a:t>Fråga 4)e, svar: </a:t>
            </a:r>
            <a:r>
              <a:rPr lang="sv-FI" sz="1600" dirty="0"/>
              <a:t>Bedömning om förutsättningar för beslut om </a:t>
            </a:r>
            <a:r>
              <a:rPr lang="sv-FI" sz="1600" b="1" dirty="0"/>
              <a:t>långvarig</a:t>
            </a:r>
            <a:r>
              <a:rPr lang="sv-FI" sz="1600" dirty="0"/>
              <a:t> institutionsvård för äldre personer (ÄL 17 §), 65 år fyllda kräver multiprofessionell bedömning av kommunens äldreomsorg + ÅHS: läkare ska utreda det medicinska behovet + yrkesutbildad person antingen inom socialvården eller inom hälso- och sjukvården som är anställd inom socialvården och som är ändamålsenlig ska utreda om den äldre persons servicebehov (ÄL 14 §) kan tillgodoses inom socialvårdens öppenvårdstjänster + yrkesutbildad person inom hälso- och sjukvården (ÅHS) ska utreda om den äldre persons servicebehov kan tillgodoses inom hälso- och sjukvårdens öppenvårdstjänster. Kommunen fattar beslut om långvarig institutionsvård. Behörighet för beslutsfattande sammanhänger med behörighetskraven för bedömning inom äldreomsorgen och kommunallagens 57 §.</a:t>
            </a:r>
          </a:p>
          <a:p>
            <a:endParaRPr lang="sv-FI" sz="1600" dirty="0"/>
          </a:p>
          <a:p>
            <a:r>
              <a:rPr lang="sv-FI" sz="1600" b="1" dirty="0"/>
              <a:t>Fråga 4)f, svar: </a:t>
            </a:r>
            <a:r>
              <a:rPr lang="sv-FI" sz="1600" dirty="0"/>
              <a:t>Från och med 1.1.2021 upphör färdtjänst enligt socialvårdslagen att utgöra en stödtjänst inom hemservice. Från och 1.1.2021 ska ”service som stöder rörlighet” enligt socialvårdslagens 23 § ordnas. Av detaljmotiveringen till 2 § landskapslag (2020:13) om socialvårdens förvaltning och tillsyn framgår att servicen ska ordnas av KST-myndigheten för alla, oavsett ålder. KST ska även ordna färdtjänst jämte ledsagarservice enligt handikappservicelagen för alla, oavsett ålder.</a:t>
            </a:r>
          </a:p>
          <a:p>
            <a:endParaRPr lang="sv-FI" b="1" dirty="0"/>
          </a:p>
        </p:txBody>
      </p:sp>
      <p:sp>
        <p:nvSpPr>
          <p:cNvPr id="3" name="Pil: höger 2">
            <a:extLst>
              <a:ext uri="{FF2B5EF4-FFF2-40B4-BE49-F238E27FC236}">
                <a16:creationId xmlns:a16="http://schemas.microsoft.com/office/drawing/2014/main" id="{86335C2A-B76A-4D58-9551-BF7971720DBA}"/>
              </a:ext>
            </a:extLst>
          </p:cNvPr>
          <p:cNvSpPr/>
          <p:nvPr/>
        </p:nvSpPr>
        <p:spPr>
          <a:xfrm>
            <a:off x="10557521" y="969830"/>
            <a:ext cx="146756" cy="677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Tree>
    <p:extLst>
      <p:ext uri="{BB962C8B-B14F-4D97-AF65-F5344CB8AC3E}">
        <p14:creationId xmlns:p14="http://schemas.microsoft.com/office/powerpoint/2010/main" val="151437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1973E38-42B1-4D21-8633-41D401875E6D}"/>
              </a:ext>
            </a:extLst>
          </p:cNvPr>
          <p:cNvSpPr txBox="1"/>
          <p:nvPr/>
        </p:nvSpPr>
        <p:spPr>
          <a:xfrm>
            <a:off x="440267" y="112889"/>
            <a:ext cx="11559822" cy="6863417"/>
          </a:xfrm>
          <a:prstGeom prst="rect">
            <a:avLst/>
          </a:prstGeom>
          <a:noFill/>
        </p:spPr>
        <p:txBody>
          <a:bodyPr wrap="square" rtlCol="0">
            <a:spAutoFit/>
          </a:bodyPr>
          <a:lstStyle/>
          <a:p>
            <a:endParaRPr lang="sv-FI" sz="2400" b="1">
              <a:solidFill>
                <a:srgbClr val="0070C0"/>
              </a:solidFill>
            </a:endParaRPr>
          </a:p>
          <a:p>
            <a:r>
              <a:rPr lang="sv-FI" sz="2800" b="1">
                <a:solidFill>
                  <a:srgbClr val="0070C0"/>
                </a:solidFill>
              </a:rPr>
              <a:t>5.Får en närvårdare ansvara för schemaläggningen av äldreomsorgens personal ?</a:t>
            </a:r>
          </a:p>
          <a:p>
            <a:endParaRPr lang="sv-FI" sz="2400" b="1"/>
          </a:p>
          <a:p>
            <a:r>
              <a:rPr lang="sv-FI" sz="2400"/>
              <a:t>Specifika arbetsuppgifter inom äldreomsorgen som inte enligt lagstiftning kräver en specifik yrkesbehörighet möjliggör för arbetsgivaren att bedöma vem som är lämplig att utföra arbetsuppgiften. Arbetsgivaren ska dock ta i beaktande äldrelagens 21 §, att offentlig eller privat serviceproducent vid en verksamhetsenhet ska ha en </a:t>
            </a:r>
            <a:r>
              <a:rPr lang="sv-FI" sz="2400" u="sng"/>
              <a:t>personal som till antal</a:t>
            </a:r>
            <a:r>
              <a:rPr lang="sv-FI" sz="2400"/>
              <a:t>, </a:t>
            </a:r>
            <a:r>
              <a:rPr lang="sv-FI" sz="2400" u="sng"/>
              <a:t>utbildning och uppgiftsstruktur garanterar att de äldre tillhandahålls service av god kvalitet och som motsvarar det servicebehov som de äldres funktionsförmåga förutsätter</a:t>
            </a:r>
            <a:r>
              <a:rPr lang="sv-FI" sz="2400"/>
              <a:t>.</a:t>
            </a:r>
          </a:p>
          <a:p>
            <a:endParaRPr lang="sv-FI" sz="2400"/>
          </a:p>
          <a:p>
            <a:r>
              <a:rPr lang="sv-FI" sz="2400" u="sng"/>
              <a:t>Till den del som specifika arbetsuppgifter är en del av de ledningsuppgifter </a:t>
            </a:r>
            <a:r>
              <a:rPr lang="sv-FI" sz="2400"/>
              <a:t>som omfattar administrativ ledning av kommunens äldreomsorg eller ledningsuppgifter som omfattar styrning av klientarbetet förutsätts enligt äldrelagen 22 §, en person som har en för uppgiften lämplig examen från universitet, högskola eller yrkeshögskola som omfattar minst tre års heltidsstudier. Därutöver krävs kännedom om branschen samt tillräcklig ledarskapsförmåga.</a:t>
            </a:r>
          </a:p>
          <a:p>
            <a:endParaRPr lang="sv-FI" sz="2400" b="1">
              <a:solidFill>
                <a:srgbClr val="0070C0"/>
              </a:solidFill>
            </a:endParaRPr>
          </a:p>
        </p:txBody>
      </p:sp>
    </p:spTree>
    <p:extLst>
      <p:ext uri="{BB962C8B-B14F-4D97-AF65-F5344CB8AC3E}">
        <p14:creationId xmlns:p14="http://schemas.microsoft.com/office/powerpoint/2010/main" val="2833005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825BAED1-257F-40CE-AA9D-4B1FAB713BD2}"/>
              </a:ext>
            </a:extLst>
          </p:cNvPr>
          <p:cNvPicPr>
            <a:picLocks noChangeAspect="1"/>
          </p:cNvPicPr>
          <p:nvPr/>
        </p:nvPicPr>
        <p:blipFill>
          <a:blip r:embed="rId2"/>
          <a:stretch>
            <a:fillRect/>
          </a:stretch>
        </p:blipFill>
        <p:spPr>
          <a:xfrm>
            <a:off x="334780" y="139953"/>
            <a:ext cx="11522439" cy="819602"/>
          </a:xfrm>
          <a:prstGeom prst="rect">
            <a:avLst/>
          </a:prstGeom>
        </p:spPr>
      </p:pic>
      <p:sp>
        <p:nvSpPr>
          <p:cNvPr id="4" name="Rektangel 3">
            <a:extLst>
              <a:ext uri="{FF2B5EF4-FFF2-40B4-BE49-F238E27FC236}">
                <a16:creationId xmlns:a16="http://schemas.microsoft.com/office/drawing/2014/main" id="{FC6062BA-35A2-4689-B549-D0FB5A527EBC}"/>
              </a:ext>
            </a:extLst>
          </p:cNvPr>
          <p:cNvSpPr/>
          <p:nvPr/>
        </p:nvSpPr>
        <p:spPr>
          <a:xfrm>
            <a:off x="433721" y="756354"/>
            <a:ext cx="11423498" cy="7716087"/>
          </a:xfrm>
          <a:prstGeom prst="rect">
            <a:avLst/>
          </a:prstGeom>
        </p:spPr>
        <p:txBody>
          <a:bodyPr wrap="square">
            <a:spAutoFit/>
          </a:bodyPr>
          <a:lstStyle/>
          <a:p>
            <a:pPr lvl="0">
              <a:lnSpc>
                <a:spcPct val="107000"/>
              </a:lnSpc>
              <a:spcAft>
                <a:spcPts val="800"/>
              </a:spcAft>
            </a:pPr>
            <a:r>
              <a:rPr lang="sv-FI" sz="2400">
                <a:solidFill>
                  <a:prstClr val="black"/>
                </a:solidFill>
              </a:rPr>
              <a:t>Sammandrag:</a:t>
            </a:r>
          </a:p>
          <a:p>
            <a:pPr marL="342900" lvl="0" indent="-342900">
              <a:lnSpc>
                <a:spcPct val="107000"/>
              </a:lnSpc>
              <a:spcAft>
                <a:spcPts val="800"/>
              </a:spcAft>
              <a:buFont typeface="Arial" panose="020B0604020202020204" pitchFamily="34" charset="0"/>
              <a:buChar char="•"/>
            </a:pPr>
            <a:r>
              <a:rPr lang="sv-FI" sz="2400">
                <a:solidFill>
                  <a:prstClr val="black"/>
                </a:solidFill>
              </a:rPr>
              <a:t>Uppgörande av en klientplan utgör en del av bedömningen av servicebehovet</a:t>
            </a:r>
            <a:r>
              <a:rPr lang="sv-SE" sz="2400">
                <a:solidFill>
                  <a:prstClr val="black"/>
                </a:solidFill>
              </a:rPr>
              <a:t>. </a:t>
            </a:r>
            <a:r>
              <a:rPr lang="sv-SE" sz="2400"/>
              <a:t>Klientplanen ska göras upp utgående från bedömningen av servicebehovet om det inte är uppenbart onödigt. I planen preciseras och uppdateras bedömningen av servicebehovet.</a:t>
            </a:r>
          </a:p>
          <a:p>
            <a:pPr marL="342900" lvl="0" indent="-342900">
              <a:lnSpc>
                <a:spcPct val="107000"/>
              </a:lnSpc>
              <a:spcAft>
                <a:spcPts val="800"/>
              </a:spcAft>
              <a:buFont typeface="Arial" panose="020B0604020202020204" pitchFamily="34" charset="0"/>
              <a:buChar char="•"/>
            </a:pPr>
            <a:r>
              <a:rPr lang="sv-SE" sz="2400">
                <a:solidFill>
                  <a:prstClr val="black"/>
                </a:solidFill>
              </a:rPr>
              <a:t>Enligt äldrelagen 14 § </a:t>
            </a:r>
            <a:r>
              <a:rPr lang="sv-FI" sz="2400">
                <a:solidFill>
                  <a:prstClr val="black"/>
                </a:solidFill>
              </a:rPr>
              <a:t>kan förutom yrkesutbildade personer inom socialvården också en yrkesutbildad person enligt 2 § i lagen om yrkesutbildade personer inom hälso- och sjukvården (FFS 559/1994) som är anställd inom socialvården svara för bedömningen.</a:t>
            </a:r>
          </a:p>
          <a:p>
            <a:pPr marL="342900" lvl="0" indent="-342900">
              <a:lnSpc>
                <a:spcPct val="107000"/>
              </a:lnSpc>
              <a:spcAft>
                <a:spcPts val="800"/>
              </a:spcAft>
              <a:buFont typeface="Arial" panose="020B0604020202020204" pitchFamily="34" charset="0"/>
              <a:buChar char="•"/>
            </a:pPr>
            <a:r>
              <a:rPr lang="sv-FI" sz="2400">
                <a:solidFill>
                  <a:prstClr val="black"/>
                </a:solidFill>
              </a:rPr>
              <a:t>Ändamålsenlig behörighet, en anställd med sakkunskap och lämplig yrkesmässig behörighet för ändamålet ska svara för bedömningen.</a:t>
            </a:r>
          </a:p>
          <a:p>
            <a:pPr marL="342900" indent="-342900">
              <a:lnSpc>
                <a:spcPct val="107000"/>
              </a:lnSpc>
              <a:spcAft>
                <a:spcPts val="800"/>
              </a:spcAft>
              <a:buFont typeface="Arial" panose="020B0604020202020204" pitchFamily="34" charset="0"/>
              <a:buChar char="•"/>
            </a:pPr>
            <a:r>
              <a:rPr lang="sv-FI" sz="2400"/>
              <a:t>När det handlar om en äldre person som utgör en ”person i behov av särskilt stöd” krävs socialarbetare</a:t>
            </a:r>
          </a:p>
          <a:p>
            <a:pPr marL="342900" lvl="0" indent="-342900">
              <a:lnSpc>
                <a:spcPct val="107000"/>
              </a:lnSpc>
              <a:spcAft>
                <a:spcPts val="800"/>
              </a:spcAft>
              <a:buFont typeface="Arial" panose="020B0604020202020204" pitchFamily="34" charset="0"/>
              <a:buChar char="•"/>
            </a:pPr>
            <a:endParaRPr lang="sv-FI" sz="2400">
              <a:solidFill>
                <a:prstClr val="black"/>
              </a:solidFill>
            </a:endParaRPr>
          </a:p>
          <a:p>
            <a:pPr marL="342900" lvl="0" indent="-342900">
              <a:lnSpc>
                <a:spcPct val="107000"/>
              </a:lnSpc>
              <a:spcAft>
                <a:spcPts val="800"/>
              </a:spcAft>
              <a:buFont typeface="Arial" panose="020B0604020202020204" pitchFamily="34" charset="0"/>
              <a:buChar char="•"/>
            </a:pPr>
            <a:endParaRPr lang="sv-FI" sz="2400">
              <a:solidFill>
                <a:prstClr val="black"/>
              </a:solidFill>
            </a:endParaRPr>
          </a:p>
          <a:p>
            <a:pPr marL="342900" lvl="0" indent="-342900">
              <a:lnSpc>
                <a:spcPct val="107000"/>
              </a:lnSpc>
              <a:spcAft>
                <a:spcPts val="800"/>
              </a:spcAft>
              <a:buFont typeface="Arial" panose="020B0604020202020204" pitchFamily="34" charset="0"/>
              <a:buChar char="•"/>
            </a:pPr>
            <a:endParaRPr lang="sv-FI" sz="2400">
              <a:solidFill>
                <a:prstClr val="black"/>
              </a:solidFill>
            </a:endParaRPr>
          </a:p>
          <a:p>
            <a:pPr marL="342900" lvl="0" indent="-342900">
              <a:lnSpc>
                <a:spcPct val="107000"/>
              </a:lnSpc>
              <a:spcAft>
                <a:spcPts val="800"/>
              </a:spcAft>
              <a:buFont typeface="Arial" panose="020B0604020202020204" pitchFamily="34" charset="0"/>
              <a:buChar char="•"/>
            </a:pPr>
            <a:endParaRPr lang="sv-FI" sz="2400">
              <a:solidFill>
                <a:prstClr val="black"/>
              </a:solidFill>
            </a:endParaRPr>
          </a:p>
          <a:p>
            <a:pPr lvl="0">
              <a:lnSpc>
                <a:spcPct val="107000"/>
              </a:lnSpc>
              <a:spcAft>
                <a:spcPts val="800"/>
              </a:spcAft>
            </a:pPr>
            <a:endParaRPr lang="sv-FI" sz="2400">
              <a:solidFill>
                <a:prstClr val="black"/>
              </a:solidFill>
            </a:endParaRPr>
          </a:p>
        </p:txBody>
      </p:sp>
    </p:spTree>
    <p:extLst>
      <p:ext uri="{BB962C8B-B14F-4D97-AF65-F5344CB8AC3E}">
        <p14:creationId xmlns:p14="http://schemas.microsoft.com/office/powerpoint/2010/main" val="764275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84C2FAE3-F8D3-4316-9836-DE759B692ED4}"/>
              </a:ext>
            </a:extLst>
          </p:cNvPr>
          <p:cNvSpPr/>
          <p:nvPr/>
        </p:nvSpPr>
        <p:spPr>
          <a:xfrm>
            <a:off x="4422600" y="259843"/>
            <a:ext cx="2897162" cy="155050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FI"/>
          </a:p>
        </p:txBody>
      </p:sp>
      <p:pic>
        <p:nvPicPr>
          <p:cNvPr id="5" name="Bildobjekt 4">
            <a:extLst>
              <a:ext uri="{FF2B5EF4-FFF2-40B4-BE49-F238E27FC236}">
                <a16:creationId xmlns:a16="http://schemas.microsoft.com/office/drawing/2014/main" id="{A211C97D-088B-4F10-826B-AE719A5680D3}"/>
              </a:ext>
            </a:extLst>
          </p:cNvPr>
          <p:cNvPicPr>
            <a:picLocks noChangeAspect="1"/>
          </p:cNvPicPr>
          <p:nvPr/>
        </p:nvPicPr>
        <p:blipFill>
          <a:blip r:embed="rId2"/>
          <a:stretch>
            <a:fillRect/>
          </a:stretch>
        </p:blipFill>
        <p:spPr>
          <a:xfrm>
            <a:off x="581606" y="2779426"/>
            <a:ext cx="2798307" cy="1636372"/>
          </a:xfrm>
          <a:prstGeom prst="rect">
            <a:avLst/>
          </a:prstGeom>
        </p:spPr>
      </p:pic>
      <p:pic>
        <p:nvPicPr>
          <p:cNvPr id="6" name="Bildobjekt 5">
            <a:extLst>
              <a:ext uri="{FF2B5EF4-FFF2-40B4-BE49-F238E27FC236}">
                <a16:creationId xmlns:a16="http://schemas.microsoft.com/office/drawing/2014/main" id="{56DE3BC4-ED8F-4574-A100-EB8C707F90D3}"/>
              </a:ext>
            </a:extLst>
          </p:cNvPr>
          <p:cNvPicPr>
            <a:picLocks noChangeAspect="1"/>
          </p:cNvPicPr>
          <p:nvPr/>
        </p:nvPicPr>
        <p:blipFill>
          <a:blip r:embed="rId2"/>
          <a:stretch>
            <a:fillRect/>
          </a:stretch>
        </p:blipFill>
        <p:spPr>
          <a:xfrm>
            <a:off x="4553472" y="2822906"/>
            <a:ext cx="2798307" cy="1641532"/>
          </a:xfrm>
          <a:prstGeom prst="rect">
            <a:avLst/>
          </a:prstGeom>
        </p:spPr>
      </p:pic>
      <p:pic>
        <p:nvPicPr>
          <p:cNvPr id="7" name="Bildobjekt 6">
            <a:extLst>
              <a:ext uri="{FF2B5EF4-FFF2-40B4-BE49-F238E27FC236}">
                <a16:creationId xmlns:a16="http://schemas.microsoft.com/office/drawing/2014/main" id="{BED584D6-956C-4B06-810E-788C61853031}"/>
              </a:ext>
            </a:extLst>
          </p:cNvPr>
          <p:cNvPicPr>
            <a:picLocks noChangeAspect="1"/>
          </p:cNvPicPr>
          <p:nvPr/>
        </p:nvPicPr>
        <p:blipFill>
          <a:blip r:embed="rId2"/>
          <a:stretch>
            <a:fillRect/>
          </a:stretch>
        </p:blipFill>
        <p:spPr>
          <a:xfrm>
            <a:off x="8394265" y="2755491"/>
            <a:ext cx="2798307" cy="1694133"/>
          </a:xfrm>
          <a:prstGeom prst="rect">
            <a:avLst/>
          </a:prstGeom>
        </p:spPr>
      </p:pic>
      <p:pic>
        <p:nvPicPr>
          <p:cNvPr id="8" name="Bildobjekt 7">
            <a:extLst>
              <a:ext uri="{FF2B5EF4-FFF2-40B4-BE49-F238E27FC236}">
                <a16:creationId xmlns:a16="http://schemas.microsoft.com/office/drawing/2014/main" id="{554EC97C-91E9-4BA0-A60D-238BBDCC5A4C}"/>
              </a:ext>
            </a:extLst>
          </p:cNvPr>
          <p:cNvPicPr>
            <a:picLocks noChangeAspect="1"/>
          </p:cNvPicPr>
          <p:nvPr/>
        </p:nvPicPr>
        <p:blipFill>
          <a:blip r:embed="rId2"/>
          <a:stretch>
            <a:fillRect/>
          </a:stretch>
        </p:blipFill>
        <p:spPr>
          <a:xfrm>
            <a:off x="2833294" y="5152395"/>
            <a:ext cx="2582120" cy="1445762"/>
          </a:xfrm>
          <a:prstGeom prst="rect">
            <a:avLst/>
          </a:prstGeom>
        </p:spPr>
      </p:pic>
      <p:sp>
        <p:nvSpPr>
          <p:cNvPr id="9" name="textruta 8">
            <a:extLst>
              <a:ext uri="{FF2B5EF4-FFF2-40B4-BE49-F238E27FC236}">
                <a16:creationId xmlns:a16="http://schemas.microsoft.com/office/drawing/2014/main" id="{8466FE37-EFA2-4457-A353-6A0AF1F106E8}"/>
              </a:ext>
            </a:extLst>
          </p:cNvPr>
          <p:cNvSpPr txBox="1"/>
          <p:nvPr/>
        </p:nvSpPr>
        <p:spPr>
          <a:xfrm>
            <a:off x="4436104" y="804487"/>
            <a:ext cx="2854985" cy="461665"/>
          </a:xfrm>
          <a:prstGeom prst="rect">
            <a:avLst/>
          </a:prstGeom>
          <a:noFill/>
        </p:spPr>
        <p:txBody>
          <a:bodyPr wrap="square" rtlCol="0">
            <a:spAutoFit/>
          </a:bodyPr>
          <a:lstStyle/>
          <a:p>
            <a:pPr algn="ctr"/>
            <a:r>
              <a:rPr lang="sv-FI" sz="2400" b="1">
                <a:solidFill>
                  <a:srgbClr val="0070C0"/>
                </a:solidFill>
              </a:rPr>
              <a:t>Socialvårdsreformen</a:t>
            </a:r>
          </a:p>
        </p:txBody>
      </p:sp>
      <p:sp>
        <p:nvSpPr>
          <p:cNvPr id="10" name="textruta 9">
            <a:extLst>
              <a:ext uri="{FF2B5EF4-FFF2-40B4-BE49-F238E27FC236}">
                <a16:creationId xmlns:a16="http://schemas.microsoft.com/office/drawing/2014/main" id="{28A9591A-9072-491B-BD89-281A583E986E}"/>
              </a:ext>
            </a:extLst>
          </p:cNvPr>
          <p:cNvSpPr txBox="1"/>
          <p:nvPr/>
        </p:nvSpPr>
        <p:spPr>
          <a:xfrm>
            <a:off x="8558200" y="2981952"/>
            <a:ext cx="2519916" cy="1323439"/>
          </a:xfrm>
          <a:prstGeom prst="rect">
            <a:avLst/>
          </a:prstGeom>
          <a:noFill/>
        </p:spPr>
        <p:txBody>
          <a:bodyPr wrap="square" rtlCol="0">
            <a:spAutoFit/>
          </a:bodyPr>
          <a:lstStyle/>
          <a:p>
            <a:pPr algn="ctr"/>
            <a:r>
              <a:rPr lang="sv-FI" sz="2000"/>
              <a:t>Primärkommunens</a:t>
            </a:r>
          </a:p>
          <a:p>
            <a:pPr algn="ctr"/>
            <a:r>
              <a:rPr lang="sv-FI" sz="2000"/>
              <a:t>Utbildningsväsende</a:t>
            </a:r>
          </a:p>
          <a:p>
            <a:pPr algn="ctr"/>
            <a:endParaRPr lang="sv-FI" sz="2000"/>
          </a:p>
          <a:p>
            <a:pPr algn="ctr"/>
            <a:r>
              <a:rPr lang="sv-FI" sz="2000"/>
              <a:t>Barnomsorg</a:t>
            </a:r>
          </a:p>
        </p:txBody>
      </p:sp>
      <p:sp>
        <p:nvSpPr>
          <p:cNvPr id="11" name="textruta 10">
            <a:extLst>
              <a:ext uri="{FF2B5EF4-FFF2-40B4-BE49-F238E27FC236}">
                <a16:creationId xmlns:a16="http://schemas.microsoft.com/office/drawing/2014/main" id="{E1996E2A-B048-4C96-ABCA-C2E2FF273B4D}"/>
              </a:ext>
            </a:extLst>
          </p:cNvPr>
          <p:cNvSpPr txBox="1"/>
          <p:nvPr/>
        </p:nvSpPr>
        <p:spPr>
          <a:xfrm>
            <a:off x="4758779" y="3177081"/>
            <a:ext cx="2475691" cy="769441"/>
          </a:xfrm>
          <a:prstGeom prst="rect">
            <a:avLst/>
          </a:prstGeom>
          <a:noFill/>
        </p:spPr>
        <p:txBody>
          <a:bodyPr wrap="square" rtlCol="0">
            <a:spAutoFit/>
          </a:bodyPr>
          <a:lstStyle/>
          <a:p>
            <a:pPr algn="ctr"/>
            <a:r>
              <a:rPr lang="sv-FI" sz="2200"/>
              <a:t>Kommunernas   socialtjänst, KST</a:t>
            </a:r>
          </a:p>
        </p:txBody>
      </p:sp>
      <p:sp>
        <p:nvSpPr>
          <p:cNvPr id="12" name="textruta 11">
            <a:extLst>
              <a:ext uri="{FF2B5EF4-FFF2-40B4-BE49-F238E27FC236}">
                <a16:creationId xmlns:a16="http://schemas.microsoft.com/office/drawing/2014/main" id="{8E65DA35-82AA-4092-89B4-F605E915784C}"/>
              </a:ext>
            </a:extLst>
          </p:cNvPr>
          <p:cNvSpPr txBox="1"/>
          <p:nvPr/>
        </p:nvSpPr>
        <p:spPr>
          <a:xfrm>
            <a:off x="756811" y="2881010"/>
            <a:ext cx="2562447" cy="1508105"/>
          </a:xfrm>
          <a:prstGeom prst="rect">
            <a:avLst/>
          </a:prstGeom>
          <a:noFill/>
        </p:spPr>
        <p:txBody>
          <a:bodyPr wrap="square" rtlCol="0">
            <a:spAutoFit/>
          </a:bodyPr>
          <a:lstStyle/>
          <a:p>
            <a:pPr algn="ctr"/>
            <a:r>
              <a:rPr lang="sv-FI" sz="2000"/>
              <a:t>Primärkommunen</a:t>
            </a:r>
          </a:p>
          <a:p>
            <a:pPr algn="ctr"/>
            <a:endParaRPr lang="sv-FI" sz="2000"/>
          </a:p>
          <a:p>
            <a:pPr algn="ctr"/>
            <a:r>
              <a:rPr lang="sv-FI" sz="2000"/>
              <a:t>Äldreomsorg och hemvårdsstöd</a:t>
            </a:r>
          </a:p>
          <a:p>
            <a:pPr algn="ctr"/>
            <a:endParaRPr lang="sv-FI" sz="1200"/>
          </a:p>
        </p:txBody>
      </p:sp>
      <p:sp>
        <p:nvSpPr>
          <p:cNvPr id="13" name="textruta 12">
            <a:extLst>
              <a:ext uri="{FF2B5EF4-FFF2-40B4-BE49-F238E27FC236}">
                <a16:creationId xmlns:a16="http://schemas.microsoft.com/office/drawing/2014/main" id="{7C62BB3B-80CA-4AFF-8423-CA8554BD1000}"/>
              </a:ext>
            </a:extLst>
          </p:cNvPr>
          <p:cNvSpPr txBox="1"/>
          <p:nvPr/>
        </p:nvSpPr>
        <p:spPr>
          <a:xfrm>
            <a:off x="2833294" y="5703783"/>
            <a:ext cx="2466754" cy="400110"/>
          </a:xfrm>
          <a:prstGeom prst="rect">
            <a:avLst/>
          </a:prstGeom>
          <a:noFill/>
        </p:spPr>
        <p:txBody>
          <a:bodyPr wrap="square" rtlCol="0">
            <a:spAutoFit/>
          </a:bodyPr>
          <a:lstStyle/>
          <a:p>
            <a:pPr algn="ctr"/>
            <a:r>
              <a:rPr lang="sv-FI" sz="2000"/>
              <a:t>ÅHS</a:t>
            </a:r>
          </a:p>
        </p:txBody>
      </p:sp>
      <p:sp>
        <p:nvSpPr>
          <p:cNvPr id="14" name="Pil: nedåt 13">
            <a:extLst>
              <a:ext uri="{FF2B5EF4-FFF2-40B4-BE49-F238E27FC236}">
                <a16:creationId xmlns:a16="http://schemas.microsoft.com/office/drawing/2014/main" id="{47EC526C-F975-4E23-8BDE-9F19D043E1F0}"/>
              </a:ext>
            </a:extLst>
          </p:cNvPr>
          <p:cNvSpPr/>
          <p:nvPr/>
        </p:nvSpPr>
        <p:spPr>
          <a:xfrm rot="2712243">
            <a:off x="4234702" y="1866101"/>
            <a:ext cx="276968" cy="81175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FI"/>
          </a:p>
        </p:txBody>
      </p:sp>
      <p:pic>
        <p:nvPicPr>
          <p:cNvPr id="15" name="Bildobjekt 14">
            <a:extLst>
              <a:ext uri="{FF2B5EF4-FFF2-40B4-BE49-F238E27FC236}">
                <a16:creationId xmlns:a16="http://schemas.microsoft.com/office/drawing/2014/main" id="{476F6765-EB06-427B-96C2-F66C691D70BD}"/>
              </a:ext>
            </a:extLst>
          </p:cNvPr>
          <p:cNvPicPr>
            <a:picLocks noChangeAspect="1"/>
          </p:cNvPicPr>
          <p:nvPr/>
        </p:nvPicPr>
        <p:blipFill>
          <a:blip r:embed="rId3"/>
          <a:stretch>
            <a:fillRect/>
          </a:stretch>
        </p:blipFill>
        <p:spPr>
          <a:xfrm rot="18832278">
            <a:off x="5676051" y="1994000"/>
            <a:ext cx="551439" cy="551439"/>
          </a:xfrm>
          <a:prstGeom prst="rect">
            <a:avLst/>
          </a:prstGeom>
        </p:spPr>
      </p:pic>
      <p:pic>
        <p:nvPicPr>
          <p:cNvPr id="16" name="Bildobjekt 15">
            <a:extLst>
              <a:ext uri="{FF2B5EF4-FFF2-40B4-BE49-F238E27FC236}">
                <a16:creationId xmlns:a16="http://schemas.microsoft.com/office/drawing/2014/main" id="{019B13F3-4184-4ABC-87E9-BBC08165F009}"/>
              </a:ext>
            </a:extLst>
          </p:cNvPr>
          <p:cNvPicPr>
            <a:picLocks noChangeAspect="1"/>
          </p:cNvPicPr>
          <p:nvPr/>
        </p:nvPicPr>
        <p:blipFill>
          <a:blip r:embed="rId4"/>
          <a:stretch>
            <a:fillRect/>
          </a:stretch>
        </p:blipFill>
        <p:spPr>
          <a:xfrm rot="19338576">
            <a:off x="7278669" y="1673662"/>
            <a:ext cx="579170" cy="1058791"/>
          </a:xfrm>
          <a:prstGeom prst="rect">
            <a:avLst/>
          </a:prstGeom>
        </p:spPr>
      </p:pic>
      <p:sp>
        <p:nvSpPr>
          <p:cNvPr id="17" name="Pil: vänster-höger 16">
            <a:extLst>
              <a:ext uri="{FF2B5EF4-FFF2-40B4-BE49-F238E27FC236}">
                <a16:creationId xmlns:a16="http://schemas.microsoft.com/office/drawing/2014/main" id="{990A227E-63BC-4F25-810F-193A29378370}"/>
              </a:ext>
            </a:extLst>
          </p:cNvPr>
          <p:cNvSpPr/>
          <p:nvPr/>
        </p:nvSpPr>
        <p:spPr>
          <a:xfrm>
            <a:off x="3657069" y="3400144"/>
            <a:ext cx="570831" cy="350425"/>
          </a:xfrm>
          <a:prstGeom prst="lef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sv-FI"/>
          </a:p>
        </p:txBody>
      </p:sp>
      <p:sp>
        <p:nvSpPr>
          <p:cNvPr id="22" name="Pil: upp-ned 21">
            <a:extLst>
              <a:ext uri="{FF2B5EF4-FFF2-40B4-BE49-F238E27FC236}">
                <a16:creationId xmlns:a16="http://schemas.microsoft.com/office/drawing/2014/main" id="{26DD0A9F-ADC1-4AD3-B121-7AE3E0CED514}"/>
              </a:ext>
            </a:extLst>
          </p:cNvPr>
          <p:cNvSpPr/>
          <p:nvPr/>
        </p:nvSpPr>
        <p:spPr>
          <a:xfrm rot="1502898">
            <a:off x="4645147" y="4543986"/>
            <a:ext cx="217656" cy="48140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pic>
        <p:nvPicPr>
          <p:cNvPr id="23" name="Bildobjekt 22">
            <a:extLst>
              <a:ext uri="{FF2B5EF4-FFF2-40B4-BE49-F238E27FC236}">
                <a16:creationId xmlns:a16="http://schemas.microsoft.com/office/drawing/2014/main" id="{38576DBD-2614-4153-ADE6-15E39364368E}"/>
              </a:ext>
            </a:extLst>
          </p:cNvPr>
          <p:cNvPicPr>
            <a:picLocks noChangeAspect="1"/>
          </p:cNvPicPr>
          <p:nvPr/>
        </p:nvPicPr>
        <p:blipFill>
          <a:blip r:embed="rId5"/>
          <a:stretch>
            <a:fillRect/>
          </a:stretch>
        </p:blipFill>
        <p:spPr>
          <a:xfrm rot="18559710">
            <a:off x="3095343" y="4525671"/>
            <a:ext cx="353291" cy="473158"/>
          </a:xfrm>
          <a:prstGeom prst="rect">
            <a:avLst/>
          </a:prstGeom>
        </p:spPr>
      </p:pic>
      <p:pic>
        <p:nvPicPr>
          <p:cNvPr id="27" name="Bildobjekt 26">
            <a:extLst>
              <a:ext uri="{FF2B5EF4-FFF2-40B4-BE49-F238E27FC236}">
                <a16:creationId xmlns:a16="http://schemas.microsoft.com/office/drawing/2014/main" id="{5FF5F1AD-5354-49F1-942E-53F8F6DE100E}"/>
              </a:ext>
            </a:extLst>
          </p:cNvPr>
          <p:cNvPicPr>
            <a:picLocks noChangeAspect="1"/>
          </p:cNvPicPr>
          <p:nvPr/>
        </p:nvPicPr>
        <p:blipFill>
          <a:blip r:embed="rId6"/>
          <a:stretch>
            <a:fillRect/>
          </a:stretch>
        </p:blipFill>
        <p:spPr>
          <a:xfrm>
            <a:off x="7480210" y="3429000"/>
            <a:ext cx="597460" cy="402371"/>
          </a:xfrm>
          <a:prstGeom prst="rect">
            <a:avLst/>
          </a:prstGeom>
        </p:spPr>
      </p:pic>
      <p:sp>
        <p:nvSpPr>
          <p:cNvPr id="28" name="Pratbubbla: rektangel 27">
            <a:extLst>
              <a:ext uri="{FF2B5EF4-FFF2-40B4-BE49-F238E27FC236}">
                <a16:creationId xmlns:a16="http://schemas.microsoft.com/office/drawing/2014/main" id="{076C8E5D-3AB8-4C87-AF7E-D6C383D3D478}"/>
              </a:ext>
            </a:extLst>
          </p:cNvPr>
          <p:cNvSpPr/>
          <p:nvPr/>
        </p:nvSpPr>
        <p:spPr>
          <a:xfrm flipH="1">
            <a:off x="568798" y="525231"/>
            <a:ext cx="2998142" cy="1485647"/>
          </a:xfrm>
          <a:prstGeom prst="wedgeRectCallout">
            <a:avLst>
              <a:gd name="adj1" fmla="val -33260"/>
              <a:gd name="adj2" fmla="val 63968"/>
            </a:avLst>
          </a:prstGeom>
          <a:ln w="19050"/>
        </p:spPr>
        <p:style>
          <a:lnRef idx="2">
            <a:schemeClr val="accent4"/>
          </a:lnRef>
          <a:fillRef idx="1">
            <a:schemeClr val="lt1"/>
          </a:fillRef>
          <a:effectRef idx="0">
            <a:schemeClr val="accent4"/>
          </a:effectRef>
          <a:fontRef idx="minor">
            <a:schemeClr val="dk1"/>
          </a:fontRef>
        </p:style>
        <p:txBody>
          <a:bodyPr rtlCol="0" anchor="ctr"/>
          <a:lstStyle/>
          <a:p>
            <a:pPr algn="ctr"/>
            <a:endParaRPr lang="sv-FI"/>
          </a:p>
        </p:txBody>
      </p:sp>
      <p:sp>
        <p:nvSpPr>
          <p:cNvPr id="29" name="textruta 28">
            <a:extLst>
              <a:ext uri="{FF2B5EF4-FFF2-40B4-BE49-F238E27FC236}">
                <a16:creationId xmlns:a16="http://schemas.microsoft.com/office/drawing/2014/main" id="{7E2555BF-0B9C-4400-AE0C-4BCA77221F2B}"/>
              </a:ext>
            </a:extLst>
          </p:cNvPr>
          <p:cNvSpPr txBox="1"/>
          <p:nvPr/>
        </p:nvSpPr>
        <p:spPr>
          <a:xfrm>
            <a:off x="735972" y="687087"/>
            <a:ext cx="2890549" cy="1831271"/>
          </a:xfrm>
          <a:prstGeom prst="rect">
            <a:avLst/>
          </a:prstGeom>
          <a:noFill/>
        </p:spPr>
        <p:txBody>
          <a:bodyPr wrap="square" rtlCol="0">
            <a:spAutoFit/>
          </a:bodyPr>
          <a:lstStyle/>
          <a:p>
            <a:r>
              <a:rPr lang="sv-FI" sz="2000"/>
              <a:t>Vilken myndighet ansvarar för vad från och med 1.1.2021?</a:t>
            </a:r>
          </a:p>
          <a:p>
            <a:endParaRPr lang="sv-FI" sz="1100"/>
          </a:p>
          <a:p>
            <a:endParaRPr lang="sv-FI" sz="1100"/>
          </a:p>
          <a:p>
            <a:endParaRPr lang="sv-FI" sz="1100"/>
          </a:p>
          <a:p>
            <a:endParaRPr lang="sv-FI" sz="2000"/>
          </a:p>
        </p:txBody>
      </p:sp>
      <p:pic>
        <p:nvPicPr>
          <p:cNvPr id="30" name="Bildobjekt 29">
            <a:extLst>
              <a:ext uri="{FF2B5EF4-FFF2-40B4-BE49-F238E27FC236}">
                <a16:creationId xmlns:a16="http://schemas.microsoft.com/office/drawing/2014/main" id="{8412C5F6-F4CE-4DD9-8411-2B9880B35875}"/>
              </a:ext>
            </a:extLst>
          </p:cNvPr>
          <p:cNvPicPr>
            <a:picLocks noChangeAspect="1"/>
          </p:cNvPicPr>
          <p:nvPr/>
        </p:nvPicPr>
        <p:blipFill>
          <a:blip r:embed="rId7"/>
          <a:stretch>
            <a:fillRect/>
          </a:stretch>
        </p:blipFill>
        <p:spPr>
          <a:xfrm flipH="1" flipV="1">
            <a:off x="7480210" y="4895769"/>
            <a:ext cx="3598424" cy="1694134"/>
          </a:xfrm>
          <a:prstGeom prst="rect">
            <a:avLst/>
          </a:prstGeom>
        </p:spPr>
      </p:pic>
      <p:sp>
        <p:nvSpPr>
          <p:cNvPr id="31" name="textruta 30">
            <a:extLst>
              <a:ext uri="{FF2B5EF4-FFF2-40B4-BE49-F238E27FC236}">
                <a16:creationId xmlns:a16="http://schemas.microsoft.com/office/drawing/2014/main" id="{635F933E-8329-4003-BA23-6F12D24BAB97}"/>
              </a:ext>
            </a:extLst>
          </p:cNvPr>
          <p:cNvSpPr txBox="1"/>
          <p:nvPr/>
        </p:nvSpPr>
        <p:spPr>
          <a:xfrm>
            <a:off x="7790359" y="5339904"/>
            <a:ext cx="3132323" cy="1015663"/>
          </a:xfrm>
          <a:prstGeom prst="rect">
            <a:avLst/>
          </a:prstGeom>
          <a:noFill/>
        </p:spPr>
        <p:txBody>
          <a:bodyPr wrap="square" rtlCol="0">
            <a:spAutoFit/>
          </a:bodyPr>
          <a:lstStyle/>
          <a:p>
            <a:r>
              <a:rPr lang="sv-FI" sz="2000"/>
              <a:t>Vilken anställd kan ansvara för vilka arbetsuppgifter from. 1.1.2021?</a:t>
            </a:r>
          </a:p>
        </p:txBody>
      </p:sp>
    </p:spTree>
    <p:extLst>
      <p:ext uri="{BB962C8B-B14F-4D97-AF65-F5344CB8AC3E}">
        <p14:creationId xmlns:p14="http://schemas.microsoft.com/office/powerpoint/2010/main" val="201991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3B3351A-90C7-4FD9-93A9-385F12029018}"/>
              </a:ext>
            </a:extLst>
          </p:cNvPr>
          <p:cNvSpPr/>
          <p:nvPr/>
        </p:nvSpPr>
        <p:spPr>
          <a:xfrm>
            <a:off x="434109" y="332509"/>
            <a:ext cx="11416146" cy="5693866"/>
          </a:xfrm>
          <a:prstGeom prst="rect">
            <a:avLst/>
          </a:prstGeom>
        </p:spPr>
        <p:txBody>
          <a:bodyPr wrap="square">
            <a:spAutoFit/>
          </a:bodyPr>
          <a:lstStyle/>
          <a:p>
            <a:pPr lvl="0"/>
            <a:r>
              <a:rPr lang="sv-FI" sz="2400" b="1">
                <a:solidFill>
                  <a:srgbClr val="0070C0"/>
                </a:solidFill>
              </a:rPr>
              <a:t>6.Får en närvårdare göra upp en vård- och serviceplan (klientplan) inom äldreomsorgen?</a:t>
            </a:r>
          </a:p>
          <a:p>
            <a:pPr lvl="0"/>
            <a:endParaRPr lang="sv-FI" sz="2400" b="1">
              <a:solidFill>
                <a:srgbClr val="0070C0"/>
              </a:solidFill>
            </a:endParaRPr>
          </a:p>
          <a:p>
            <a:r>
              <a:rPr lang="sv-FI" sz="1600"/>
              <a:t>Enligt 39 § socialvårdslagen ska en bedömning av servicebehovet kompletteras med en klientplan om det inte är uppenbart onödigt. </a:t>
            </a:r>
            <a:r>
              <a:rPr lang="sv-SE" sz="1600" u="sng"/>
              <a:t>Klientplanen ska göras upp utgående från bedömningen av servicebehovet. I planen preciseras och uppdateras bedömningen av servicebehovet. </a:t>
            </a:r>
            <a:r>
              <a:rPr lang="sv-SE" sz="1600"/>
              <a:t>Utgångspunkten är att socialvården så långt som möjligt ska basera sig på den inom socialvård yrkesutbildade personens</a:t>
            </a:r>
            <a:r>
              <a:rPr lang="sv-SE" sz="1600" b="1"/>
              <a:t> </a:t>
            </a:r>
            <a:r>
              <a:rPr lang="sv-SE" sz="1600"/>
              <a:t>och klientens gemensamma planering, och att klientplanen ska ge stöd för en målinriktad och väl genomtänkt och planerad socialvård. Utredningen av stödbehovet och uppgörandet av klientplanen ska vara en process där de berörda med stöd av en socialarbetare eller annan yrkesutbildad person inom socialvården bedömer sin livssituation och reder ut med stöd av vilka stödåtgärder positiva förändringar kan åstadkommas.</a:t>
            </a:r>
          </a:p>
          <a:p>
            <a:endParaRPr lang="sv-SE" sz="1600"/>
          </a:p>
          <a:p>
            <a:r>
              <a:rPr lang="sv-SE" sz="1600"/>
              <a:t>För bedömningen av servicebehovet svarar enligt socialvårdslagens 36 § </a:t>
            </a:r>
            <a:r>
              <a:rPr lang="sv-SE" sz="1600" u="sng"/>
              <a:t>en inom socialvård yrkesutbildad person enligt landskapslagen (2020:24) om yrkesutbildade personer inom socialvården (socialarbetare, socionom YH, närvårdare) som är ändamålsenlig </a:t>
            </a:r>
            <a:r>
              <a:rPr lang="sv-SE" sz="1600"/>
              <a:t>för bedömningen, om inte något annat föreskrivs någon annanstans i lag. </a:t>
            </a:r>
            <a:endParaRPr lang="sv-FI" sz="1600">
              <a:solidFill>
                <a:srgbClr val="FF0000"/>
              </a:solidFill>
            </a:endParaRPr>
          </a:p>
          <a:p>
            <a:endParaRPr lang="sv-FI" sz="1600"/>
          </a:p>
          <a:p>
            <a:r>
              <a:rPr lang="sv-FI" sz="1600"/>
              <a:t>Äldrelagens 14 § utgör en kompletterande bestämmelse gällande behörighetskraven för bedömning.</a:t>
            </a:r>
          </a:p>
          <a:p>
            <a:r>
              <a:rPr lang="sv-FI" sz="1600"/>
              <a:t>Enligt 14 § äldrelagen, kan för bedömningen av äldres servicebehov förutom yrkesutbildade personer inom socialvården också en yrkesutbildad person enligt 2 § i lagen om yrkesutbildade personer inom hälso- och sjukvården (FFS 559/1994) som är anställd inom socialvården svara.  Av detaljmotiveringen till äldrelagens 14 § framgår att en anställd med sakkunskap och lämplig yrkesmässig behörighet för ändamålet ska svara för bedömningen. </a:t>
            </a:r>
          </a:p>
          <a:p>
            <a:pPr lvl="0"/>
            <a:endParaRPr lang="sv-FI" sz="1600">
              <a:solidFill>
                <a:srgbClr val="FF0000"/>
              </a:solidFill>
            </a:endParaRPr>
          </a:p>
          <a:p>
            <a:pPr lvl="0"/>
            <a:r>
              <a:rPr lang="sv-FI" sz="1600"/>
              <a:t>När det handlar om en äldre person som utgör en ”person i behov av särskilt stöd” krävs socialarbetare</a:t>
            </a:r>
          </a:p>
          <a:p>
            <a:pPr lvl="0"/>
            <a:endParaRPr lang="sv-FI" sz="1200">
              <a:solidFill>
                <a:srgbClr val="FF0000"/>
              </a:solidFill>
            </a:endParaRPr>
          </a:p>
        </p:txBody>
      </p:sp>
    </p:spTree>
    <p:extLst>
      <p:ext uri="{BB962C8B-B14F-4D97-AF65-F5344CB8AC3E}">
        <p14:creationId xmlns:p14="http://schemas.microsoft.com/office/powerpoint/2010/main" val="2714395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C990759-8797-48D8-A6C2-F6AA71E1C6F9}"/>
              </a:ext>
            </a:extLst>
          </p:cNvPr>
          <p:cNvSpPr txBox="1"/>
          <p:nvPr/>
        </p:nvSpPr>
        <p:spPr>
          <a:xfrm>
            <a:off x="711200" y="184727"/>
            <a:ext cx="10893778" cy="6093976"/>
          </a:xfrm>
          <a:prstGeom prst="rect">
            <a:avLst/>
          </a:prstGeom>
          <a:noFill/>
        </p:spPr>
        <p:txBody>
          <a:bodyPr wrap="square" rtlCol="0">
            <a:spAutoFit/>
          </a:bodyPr>
          <a:lstStyle/>
          <a:p>
            <a:endParaRPr lang="sv-FI"/>
          </a:p>
          <a:p>
            <a:r>
              <a:rPr lang="sv-FI" sz="3200" b="1">
                <a:solidFill>
                  <a:srgbClr val="0070C0"/>
                </a:solidFill>
              </a:rPr>
              <a:t>7. Vilka ska behörighetskraven vara för en områdeschef?</a:t>
            </a:r>
          </a:p>
          <a:p>
            <a:endParaRPr lang="sv-FI" sz="2000"/>
          </a:p>
          <a:p>
            <a:r>
              <a:rPr lang="sv-FI" sz="2000"/>
              <a:t>Bestämmelserna för ledning av socialvården finns i landskapslag (2020:12) om socialvård 65 § och 22 § Äldrelag (2020:9) för Åland. Det är viktigt att tänka på vilka </a:t>
            </a:r>
            <a:r>
              <a:rPr lang="sv-FI" sz="2000" u="sng"/>
              <a:t>arbetsuppgifter</a:t>
            </a:r>
            <a:r>
              <a:rPr lang="sv-FI" sz="2000"/>
              <a:t> områdeschefen kommer att ha. </a:t>
            </a:r>
          </a:p>
          <a:p>
            <a:endParaRPr lang="sv-FI" sz="2000"/>
          </a:p>
          <a:p>
            <a:r>
              <a:rPr lang="sv-FI" sz="2000"/>
              <a:t>Ifall områdeschefen ansvarar för den yrkesmässiga ledningen av det sociala arbetet, krävs behörighet som socialarbetare enligt 65 § 2 mom. Men om områdeschefen har huvudsakligen administrativa ledningsuppgifter inom socialvården får uppgifterna skötas av en socialarbetare eller en person som har en för uppgiften lämplig examen från universitet eller högskola som omfattar minst fyra års heltidsstudier. Därutöver krävs kännedom om branschen samt tillräcklig ledarskapsförmåga enligt socialvårdslagens 65 § 1 mom.</a:t>
            </a:r>
          </a:p>
          <a:p>
            <a:endParaRPr lang="sv-FI" sz="2000"/>
          </a:p>
          <a:p>
            <a:r>
              <a:rPr lang="sv-FI" sz="2000"/>
              <a:t>Ifall områdeschefen arbetar med ledningsuppgifter som omfattar administrativ ledning av kommunen eller kommuners </a:t>
            </a:r>
            <a:r>
              <a:rPr lang="sv-FI" sz="2000" u="sng"/>
              <a:t>äldreomsorg</a:t>
            </a:r>
            <a:r>
              <a:rPr lang="sv-FI" sz="2000"/>
              <a:t> eller ledningsuppgifter som omfattar styrning av klientarbetet inom äldreomsorgen får det skötas av en person som har en för uppgiften lämplig examen från universitet, högskola eller yrkeshögskola som omfattar minst tre års heltidsstudier. Därutöver krävs kännedom om branschen samt tillräcklig ledarskapsförmåga (Äldrelagen22 §).</a:t>
            </a:r>
          </a:p>
        </p:txBody>
      </p:sp>
    </p:spTree>
    <p:extLst>
      <p:ext uri="{BB962C8B-B14F-4D97-AF65-F5344CB8AC3E}">
        <p14:creationId xmlns:p14="http://schemas.microsoft.com/office/powerpoint/2010/main" val="428096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A3D608B-5085-4E94-8326-454E398F4153}"/>
              </a:ext>
            </a:extLst>
          </p:cNvPr>
          <p:cNvSpPr txBox="1"/>
          <p:nvPr/>
        </p:nvSpPr>
        <p:spPr>
          <a:xfrm>
            <a:off x="304800" y="225778"/>
            <a:ext cx="11424356" cy="6401753"/>
          </a:xfrm>
          <a:prstGeom prst="rect">
            <a:avLst/>
          </a:prstGeom>
          <a:noFill/>
        </p:spPr>
        <p:txBody>
          <a:bodyPr wrap="square" rtlCol="0">
            <a:spAutoFit/>
          </a:bodyPr>
          <a:lstStyle/>
          <a:p>
            <a:r>
              <a:rPr lang="sv-FI" sz="3200" b="1">
                <a:solidFill>
                  <a:srgbClr val="0070C0"/>
                </a:solidFill>
              </a:rPr>
              <a:t>8.Vad är betydelsen av ”person som behöver särskilt stöd” ?</a:t>
            </a:r>
          </a:p>
          <a:p>
            <a:endParaRPr lang="sv-FI"/>
          </a:p>
          <a:p>
            <a:r>
              <a:rPr lang="sv-FI"/>
              <a:t>SVL 3 § 3) person och klient som behöver särskilt stöd en person som har </a:t>
            </a:r>
            <a:r>
              <a:rPr lang="sv-FI" b="1"/>
              <a:t>särskilda svårigheter att söka och få behövliga social- och hälsotjänster</a:t>
            </a:r>
            <a:r>
              <a:rPr lang="sv-FI"/>
              <a:t> på grund av kognitiv eller psykisk funktionsnedsättning eller sjukdom, missbruk av berusningsmedel, samtidigt behov av flera stöd eller på grund av någon annan motsvarande orsak och vars stödbehov </a:t>
            </a:r>
            <a:r>
              <a:rPr lang="sv-FI" u="sng"/>
              <a:t>inte är förknippat med </a:t>
            </a:r>
            <a:r>
              <a:rPr lang="sv-FI"/>
              <a:t>nedsatt fysisk, kognitiv, psykisk eller social funktionsförmåga som är nedsatt på grund av sjukdomar eller skador som har uppkommit, tilltagit eller förvärrats i och med hög ålder, eller på grund av degeneration i anslutning till hög ålder.</a:t>
            </a:r>
          </a:p>
          <a:p>
            <a:endParaRPr lang="sv-FI"/>
          </a:p>
          <a:p>
            <a:r>
              <a:rPr lang="sv-FI"/>
              <a:t>Åbo förvaltningsdomstol har behandlat ett ärende där en person, med ett flertal sjukdomar som på olika sätt påverkar funktionsförmågan och som innebar behov av många olika tjänster, hade klagat över att handläggaren inte var socialarbetare utan socialhandledare. Enligt Åbo förvaltningsdomstols beslut dnr 00455/17/6108 innebär det att en person eller klient är i behov av många olika tjänster från socialvården och hälso- och sjukvården inte automatiskt att denna skulle vara en person i behov av särskilt stöd. I det ifrågavarande rättsfallet konstaterade domstolen att personen själv tog initiativ till och hade förmågan att söka om och också hade beviljats ett antal olika tjänster. Under de här omständigheterna konstaterade domstolen att personen ifråga inte var att betrakta som en person i behov av särskilt stöd i enlighet med SVL 3 § 3 punkten. Tjänstemannabeslutet kunde därför göras av en socialhandledare.</a:t>
            </a:r>
          </a:p>
          <a:p>
            <a:endParaRPr lang="sv-FI"/>
          </a:p>
          <a:p>
            <a:r>
              <a:rPr lang="sv-FI"/>
              <a:t>Bedömningen av servicebehovet och beslut, samt kontaktperson för person som behöver särskilt stöd förutsätter en socialarbetare (SVL 36 + 46 § + 42 §) </a:t>
            </a:r>
          </a:p>
          <a:p>
            <a:endParaRPr lang="sv-FI"/>
          </a:p>
          <a:p>
            <a:endParaRPr lang="sv-FI"/>
          </a:p>
        </p:txBody>
      </p:sp>
    </p:spTree>
    <p:extLst>
      <p:ext uri="{BB962C8B-B14F-4D97-AF65-F5344CB8AC3E}">
        <p14:creationId xmlns:p14="http://schemas.microsoft.com/office/powerpoint/2010/main" val="1691839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F7FF7A0-26F2-4043-BC22-5B714DC90F05}"/>
              </a:ext>
            </a:extLst>
          </p:cNvPr>
          <p:cNvSpPr txBox="1"/>
          <p:nvPr/>
        </p:nvSpPr>
        <p:spPr>
          <a:xfrm>
            <a:off x="575733" y="90311"/>
            <a:ext cx="11040533" cy="7879080"/>
          </a:xfrm>
          <a:prstGeom prst="rect">
            <a:avLst/>
          </a:prstGeom>
          <a:noFill/>
        </p:spPr>
        <p:txBody>
          <a:bodyPr wrap="square" rtlCol="0">
            <a:spAutoFit/>
          </a:bodyPr>
          <a:lstStyle/>
          <a:p>
            <a:r>
              <a:rPr lang="sv-FI" sz="2400" b="1">
                <a:solidFill>
                  <a:srgbClr val="0070C0"/>
                </a:solidFill>
              </a:rPr>
              <a:t>9. En person i behov av särskilt stöd (oavsett ålder) förutsätter en socialarbetare för bedömning och beslut. Ska bedömningen av en äldre persons servicebehov, 65 år fyllda som är en ”person i behov av särskilt stöd” (SVL 3 §) skötas av kommunens äldreomsorg eller KST?</a:t>
            </a:r>
          </a:p>
          <a:p>
            <a:endParaRPr lang="sv-FI" sz="2000">
              <a:solidFill>
                <a:srgbClr val="FF0000"/>
              </a:solidFill>
            </a:endParaRPr>
          </a:p>
          <a:p>
            <a:pPr marL="285750" indent="-285750">
              <a:buFont typeface="Arial" panose="020B0604020202020204" pitchFamily="34" charset="0"/>
              <a:buChar char="•"/>
            </a:pPr>
            <a:r>
              <a:rPr lang="sv-FI" sz="2000"/>
              <a:t>Kriterierna (SVL 3 §) för en ”person i behov av särskilt stöd” innefattar att personen med hög sannolikhet omfattas av tex. specialomsorger, handikappservice eller missbrukarvården som är KST service. </a:t>
            </a:r>
          </a:p>
          <a:p>
            <a:endParaRPr lang="sv-FI" sz="2000"/>
          </a:p>
          <a:p>
            <a:pPr marL="285750" indent="-285750">
              <a:buFont typeface="Arial" panose="020B0604020202020204" pitchFamily="34" charset="0"/>
              <a:buChar char="•"/>
            </a:pPr>
            <a:r>
              <a:rPr lang="sv-FI" sz="2000"/>
              <a:t>Tillgång till socialarbetare finns inom KST. Äldreomsorgen i sig själv kräver inte socialarbetare.</a:t>
            </a:r>
          </a:p>
          <a:p>
            <a:endParaRPr lang="sv-FI" sz="2000"/>
          </a:p>
          <a:p>
            <a:pPr marL="285750" indent="-285750">
              <a:buFont typeface="Arial" panose="020B0604020202020204" pitchFamily="34" charset="0"/>
              <a:buChar char="•"/>
            </a:pPr>
            <a:r>
              <a:rPr lang="sv-FI" sz="2000"/>
              <a:t>Av SVL 42 § 2 mom. framgår dessutom att den egna kontaktpersonen för personer som behöver särskilt stöd eller den anställde som utför klientarbete tillsammans med kontaktpersonen ska vara en socialarbetare.</a:t>
            </a:r>
          </a:p>
          <a:p>
            <a:pPr marL="285750" indent="-285750">
              <a:buFont typeface="Arial" panose="020B0604020202020204" pitchFamily="34" charset="0"/>
              <a:buChar char="•"/>
            </a:pPr>
            <a:endParaRPr lang="sv-FI" sz="2000"/>
          </a:p>
          <a:p>
            <a:pPr marL="285750" indent="-285750">
              <a:buFont typeface="Arial" panose="020B0604020202020204" pitchFamily="34" charset="0"/>
              <a:buChar char="•"/>
            </a:pPr>
            <a:r>
              <a:rPr lang="sv-FI" sz="2000"/>
              <a:t>I </a:t>
            </a:r>
            <a:r>
              <a:rPr lang="sv-FI" sz="2000" i="1"/>
              <a:t>Klarläggande av gränsdragningar KST – primärkommun utgående från gällande och kommande (1.1.2021) lagstiftning </a:t>
            </a:r>
            <a:r>
              <a:rPr lang="sv-FI" sz="2000"/>
              <a:t>redogörs att äldre kan vara i behov av service både från kommunen och KST samt tjänster från Ålands hälso- och sjukvård samt att det förutsätter ett väl fungerande sektors- och myndighetsövergripande samarbete och fungerande vård- och servicekedjor mellan bland annat kommunerna och KST gällande </a:t>
            </a:r>
            <a:r>
              <a:rPr lang="sv-FI" sz="2000" u="sng"/>
              <a:t>hanteringen av </a:t>
            </a:r>
            <a:r>
              <a:rPr lang="sv-FI" sz="2000" i="1" u="sng"/>
              <a:t>äldres servicehelhet</a:t>
            </a:r>
            <a:r>
              <a:rPr lang="sv-FI" sz="2000"/>
              <a:t>.</a:t>
            </a:r>
          </a:p>
          <a:p>
            <a:pPr marL="285750" indent="-285750">
              <a:buFont typeface="Arial" panose="020B0604020202020204" pitchFamily="34" charset="0"/>
              <a:buChar char="•"/>
            </a:pPr>
            <a:endParaRPr lang="sv-FI" b="1"/>
          </a:p>
          <a:p>
            <a:pPr marL="285750" indent="-285750">
              <a:buFont typeface="Arial" panose="020B0604020202020204" pitchFamily="34" charset="0"/>
              <a:buChar char="•"/>
            </a:pPr>
            <a:endParaRPr lang="sv-FI">
              <a:solidFill>
                <a:srgbClr val="FF0000"/>
              </a:solidFill>
            </a:endParaRPr>
          </a:p>
          <a:p>
            <a:pPr marL="285750" indent="-285750">
              <a:buFont typeface="Arial" panose="020B0604020202020204" pitchFamily="34" charset="0"/>
              <a:buChar char="•"/>
            </a:pPr>
            <a:endParaRPr lang="sv-FI">
              <a:solidFill>
                <a:srgbClr val="FF0000"/>
              </a:solidFill>
            </a:endParaRPr>
          </a:p>
          <a:p>
            <a:endParaRPr lang="sv-FI">
              <a:solidFill>
                <a:srgbClr val="FF0000"/>
              </a:solidFill>
            </a:endParaRPr>
          </a:p>
          <a:p>
            <a:endParaRPr lang="sv-FI">
              <a:solidFill>
                <a:srgbClr val="FF0000"/>
              </a:solidFill>
            </a:endParaRPr>
          </a:p>
        </p:txBody>
      </p:sp>
    </p:spTree>
    <p:extLst>
      <p:ext uri="{BB962C8B-B14F-4D97-AF65-F5344CB8AC3E}">
        <p14:creationId xmlns:p14="http://schemas.microsoft.com/office/powerpoint/2010/main" val="4146266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9907D94D-A892-4C4E-B1E4-E4446E307416}"/>
              </a:ext>
            </a:extLst>
          </p:cNvPr>
          <p:cNvSpPr txBox="1"/>
          <p:nvPr/>
        </p:nvSpPr>
        <p:spPr>
          <a:xfrm>
            <a:off x="716844" y="589844"/>
            <a:ext cx="10758311" cy="5201424"/>
          </a:xfrm>
          <a:prstGeom prst="rect">
            <a:avLst/>
          </a:prstGeom>
          <a:noFill/>
        </p:spPr>
        <p:txBody>
          <a:bodyPr wrap="square" rtlCol="0">
            <a:spAutoFit/>
          </a:bodyPr>
          <a:lstStyle/>
          <a:p>
            <a:r>
              <a:rPr lang="sv-FI" sz="2400" b="1">
                <a:solidFill>
                  <a:srgbClr val="0070C0"/>
                </a:solidFill>
              </a:rPr>
              <a:t>10. Måste det vara en socialarbetare som gör bedömning av servicebehovet, fattar beslut, samt är kontaktperson för en ”person i behov av särskilt stöd” om personen har en intressebevakare?</a:t>
            </a:r>
          </a:p>
          <a:p>
            <a:endParaRPr lang="sv-FI" sz="2000" b="1">
              <a:solidFill>
                <a:srgbClr val="0070C0"/>
              </a:solidFill>
            </a:endParaRPr>
          </a:p>
          <a:p>
            <a:r>
              <a:rPr lang="sv-FI" sz="2000"/>
              <a:t>Av SVL 36 § 5 mom. och 46 § 1 mom. framgår att socialarbetare gör bedömning och beslut om person i behov av särskilt stöd. </a:t>
            </a:r>
          </a:p>
          <a:p>
            <a:endParaRPr lang="sv-FI" sz="2000"/>
          </a:p>
          <a:p>
            <a:r>
              <a:rPr lang="sv-FI" sz="2000"/>
              <a:t>Av 42 § 2 mom. framgår att den egna kontaktpersonen för personer som behöver särskilt stöd eller den anställde som utför klientarbete tillsammans med kontaktpersonen ska vara en sådan socialarbetare som avses i landskapslagen om yrkesutbildade personer inom socialvården.</a:t>
            </a:r>
          </a:p>
          <a:p>
            <a:endParaRPr lang="sv-FI" sz="2000"/>
          </a:p>
          <a:p>
            <a:r>
              <a:rPr lang="sv-FI" sz="2000"/>
              <a:t>Ovanstående bestämmelser ger inte några undantag.</a:t>
            </a:r>
          </a:p>
          <a:p>
            <a:endParaRPr lang="sv-FI" sz="2000"/>
          </a:p>
          <a:p>
            <a:r>
              <a:rPr lang="sv-FI" sz="2000"/>
              <a:t>Syftet med bestämmelserna är att skydda klienter i utsatta positioner och begreppet används i de paragrafer, genom vilka man strävar efter att trygga tillräckligt stöd och tillgången till de tjänster som behövs.</a:t>
            </a:r>
          </a:p>
        </p:txBody>
      </p:sp>
    </p:spTree>
    <p:extLst>
      <p:ext uri="{BB962C8B-B14F-4D97-AF65-F5344CB8AC3E}">
        <p14:creationId xmlns:p14="http://schemas.microsoft.com/office/powerpoint/2010/main" val="604682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8739DACE-D142-4684-9AD2-344365ABE6EA}"/>
              </a:ext>
            </a:extLst>
          </p:cNvPr>
          <p:cNvSpPr txBox="1"/>
          <p:nvPr/>
        </p:nvSpPr>
        <p:spPr>
          <a:xfrm>
            <a:off x="440267" y="440267"/>
            <a:ext cx="11537245" cy="6370975"/>
          </a:xfrm>
          <a:prstGeom prst="rect">
            <a:avLst/>
          </a:prstGeom>
          <a:noFill/>
        </p:spPr>
        <p:txBody>
          <a:bodyPr wrap="square" rtlCol="0">
            <a:spAutoFit/>
          </a:bodyPr>
          <a:lstStyle/>
          <a:p>
            <a:r>
              <a:rPr lang="sv-FI" sz="2400" b="1">
                <a:solidFill>
                  <a:srgbClr val="0070C0"/>
                </a:solidFill>
              </a:rPr>
              <a:t>11. Ska det alltid vara olika personer som gör bedömning och beslut?</a:t>
            </a:r>
          </a:p>
          <a:p>
            <a:endParaRPr lang="sv-FI" sz="2400" b="1">
              <a:solidFill>
                <a:srgbClr val="0070C0"/>
              </a:solidFill>
            </a:endParaRPr>
          </a:p>
          <a:p>
            <a:r>
              <a:rPr lang="sv-FI" sz="2000"/>
              <a:t>I de fall lagstiftningen inte kräver att olika personer ska utföra bedömning och beslut, kan en och samma person utföra bedömning och fatta beslut.</a:t>
            </a:r>
          </a:p>
          <a:p>
            <a:endParaRPr lang="sv-FI" sz="2000">
              <a:solidFill>
                <a:srgbClr val="FF0000"/>
              </a:solidFill>
            </a:endParaRPr>
          </a:p>
          <a:p>
            <a:r>
              <a:rPr lang="sv-FI" sz="2000" u="sng"/>
              <a:t>Värt att notera</a:t>
            </a:r>
            <a:r>
              <a:rPr lang="sv-FI" sz="2000"/>
              <a:t>, är dock att lagstiftningen i specifika fall kan kräva flera personer vid bedömning eller beslutfattande. </a:t>
            </a:r>
          </a:p>
          <a:p>
            <a:endParaRPr lang="sv-FI" sz="2000">
              <a:solidFill>
                <a:srgbClr val="FF0000"/>
              </a:solidFill>
            </a:endParaRPr>
          </a:p>
          <a:p>
            <a:r>
              <a:rPr lang="sv-FI" sz="2000"/>
              <a:t>Tex. </a:t>
            </a:r>
          </a:p>
          <a:p>
            <a:pPr marL="342900" indent="-342900">
              <a:buFont typeface="Arial" panose="020B0604020202020204" pitchFamily="34" charset="0"/>
              <a:buChar char="•"/>
            </a:pPr>
            <a:r>
              <a:rPr lang="sv-FI" sz="2000"/>
              <a:t>äldrelagen 17 §, bedömning och beslut om långvarig institutionsvård</a:t>
            </a:r>
          </a:p>
          <a:p>
            <a:pPr marL="342900" indent="-342900">
              <a:buFont typeface="Arial" panose="020B0604020202020204" pitchFamily="34" charset="0"/>
              <a:buChar char="•"/>
            </a:pPr>
            <a:r>
              <a:rPr lang="sv-FI" sz="2000"/>
              <a:t>socialvårdslagens 46 §, beslut för ett barn som behöver särskilt stöd eller någon annan klient som behöver särskilt stöd </a:t>
            </a:r>
          </a:p>
          <a:p>
            <a:pPr marL="342900" indent="-342900">
              <a:buFont typeface="Arial" panose="020B0604020202020204" pitchFamily="34" charset="0"/>
              <a:buChar char="•"/>
            </a:pPr>
            <a:r>
              <a:rPr lang="sv-FI" sz="2000"/>
              <a:t>Specialomsorgslagen 33 §, beslut av ledargruppen för specialomsorger</a:t>
            </a:r>
          </a:p>
          <a:p>
            <a:pPr marL="342900" indent="-342900">
              <a:buFont typeface="Arial" panose="020B0604020202020204" pitchFamily="34" charset="0"/>
              <a:buChar char="•"/>
            </a:pPr>
            <a:r>
              <a:rPr lang="sv-FI" sz="2000"/>
              <a:t>Barnskyddslagen 13 § 3 </a:t>
            </a:r>
            <a:r>
              <a:rPr lang="sv-FI" sz="2000" err="1"/>
              <a:t>mom</a:t>
            </a:r>
            <a:r>
              <a:rPr lang="sv-FI" sz="2000"/>
              <a:t>, tjänsteinnehavare som beslutar om barnskyddsärenden, där en tjänsteinnehavare som fattat beslut om brådskande placering, inte kan fatta beslut om förlängning av brådskande placering</a:t>
            </a:r>
          </a:p>
          <a:p>
            <a:endParaRPr lang="sv-FI" sz="2000"/>
          </a:p>
          <a:p>
            <a:endParaRPr lang="sv-FI" sz="2000">
              <a:solidFill>
                <a:srgbClr val="FF0000"/>
              </a:solidFill>
            </a:endParaRPr>
          </a:p>
          <a:p>
            <a:endParaRPr lang="sv-FI" sz="2000">
              <a:solidFill>
                <a:srgbClr val="FF0000"/>
              </a:solidFill>
            </a:endParaRPr>
          </a:p>
          <a:p>
            <a:endParaRPr lang="sv-FI" sz="2000"/>
          </a:p>
        </p:txBody>
      </p:sp>
    </p:spTree>
    <p:extLst>
      <p:ext uri="{BB962C8B-B14F-4D97-AF65-F5344CB8AC3E}">
        <p14:creationId xmlns:p14="http://schemas.microsoft.com/office/powerpoint/2010/main" val="463663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59099CB-54B2-4A88-82C7-B53FAAF79AE8}"/>
              </a:ext>
            </a:extLst>
          </p:cNvPr>
          <p:cNvSpPr txBox="1"/>
          <p:nvPr/>
        </p:nvSpPr>
        <p:spPr>
          <a:xfrm>
            <a:off x="524933" y="711200"/>
            <a:ext cx="11142134" cy="4832092"/>
          </a:xfrm>
          <a:prstGeom prst="rect">
            <a:avLst/>
          </a:prstGeom>
          <a:noFill/>
        </p:spPr>
        <p:txBody>
          <a:bodyPr wrap="square" rtlCol="0">
            <a:spAutoFit/>
          </a:bodyPr>
          <a:lstStyle/>
          <a:p>
            <a:r>
              <a:rPr lang="sv-FI" sz="2400" b="1" dirty="0">
                <a:solidFill>
                  <a:srgbClr val="0070C0"/>
                </a:solidFill>
              </a:rPr>
              <a:t>12. Den yrkesmässiga ledningen av det sociala arbetet ska skötas av en socialarbetare enligt SVL 65 §. Vad avses med ”Den yrkesmässiga ledningen av det sociala arbetet ”?</a:t>
            </a:r>
          </a:p>
          <a:p>
            <a:endParaRPr lang="sv-FI" sz="2000" dirty="0"/>
          </a:p>
          <a:p>
            <a:endParaRPr lang="sv-FI" sz="2400" dirty="0"/>
          </a:p>
          <a:p>
            <a:r>
              <a:rPr lang="sv-FI" sz="2400" dirty="0"/>
              <a:t>Av detaljmotiveringen till SVL 65 § framgår, ”Med yrkesmässiga ledning av socialarbetet menas direkt ledning och handledning av socialarbetare. Till exempel avses en uppgift som ledande socialarbetare, som fungerar som närmaste chef för andra socialarbetare, socialhandledare och familjearbetare”.</a:t>
            </a:r>
          </a:p>
          <a:p>
            <a:endParaRPr lang="sv-FI" sz="2400" b="1" dirty="0">
              <a:solidFill>
                <a:srgbClr val="0070C0"/>
              </a:solidFill>
            </a:endParaRPr>
          </a:p>
          <a:p>
            <a:r>
              <a:rPr lang="sv-FI" sz="2400" dirty="0">
                <a:ea typeface="Calibri" panose="020F0502020204030204" pitchFamily="34" charset="0"/>
              </a:rPr>
              <a:t>Ansvaret för den yrkesmässiga ledningen av det sociala arbetet innebär i första hand att ansvara för att det sociala arbetet inklusive processerna fungerar och att utveckla verkningsfullheten.</a:t>
            </a:r>
            <a:endParaRPr lang="sv-FI" sz="2400" b="1" dirty="0">
              <a:solidFill>
                <a:srgbClr val="0070C0"/>
              </a:solidFill>
            </a:endParaRPr>
          </a:p>
          <a:p>
            <a:endParaRPr lang="sv-FI" sz="2400" b="1" dirty="0">
              <a:solidFill>
                <a:srgbClr val="0070C0"/>
              </a:solidFill>
            </a:endParaRPr>
          </a:p>
        </p:txBody>
      </p:sp>
    </p:spTree>
    <p:extLst>
      <p:ext uri="{BB962C8B-B14F-4D97-AF65-F5344CB8AC3E}">
        <p14:creationId xmlns:p14="http://schemas.microsoft.com/office/powerpoint/2010/main" val="2341965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F147815E-CEE7-48C2-9EF0-C38DD4D4695A}"/>
              </a:ext>
            </a:extLst>
          </p:cNvPr>
          <p:cNvSpPr txBox="1"/>
          <p:nvPr/>
        </p:nvSpPr>
        <p:spPr>
          <a:xfrm>
            <a:off x="406400" y="361244"/>
            <a:ext cx="11164711" cy="5139869"/>
          </a:xfrm>
          <a:prstGeom prst="rect">
            <a:avLst/>
          </a:prstGeom>
          <a:noFill/>
        </p:spPr>
        <p:txBody>
          <a:bodyPr wrap="square" rtlCol="0">
            <a:spAutoFit/>
          </a:bodyPr>
          <a:lstStyle/>
          <a:p>
            <a:r>
              <a:rPr lang="sv-FI" sz="3200" b="1">
                <a:solidFill>
                  <a:srgbClr val="0070C0"/>
                </a:solidFill>
              </a:rPr>
              <a:t>13. Vad avses med ”ledningsuppgifter som omfattar styrning av klientarbete”?</a:t>
            </a:r>
          </a:p>
          <a:p>
            <a:endParaRPr lang="sv-FI" sz="2400" b="1">
              <a:solidFill>
                <a:srgbClr val="0070C0"/>
              </a:solidFill>
            </a:endParaRPr>
          </a:p>
          <a:p>
            <a:r>
              <a:rPr lang="sv-FI" sz="2400"/>
              <a:t>Ledningsuppgifter inom socialvården eller äldreomsorgen som omfattar styrning av klientarbetet får skötas av en person som har en för uppgiften lämplig examen från universitet, högskola eller yrkeshögskola som omfattar minst tre års heltidsstudier. Därutöver krävs kännedom om branschen samt tillräcklig ledarskapsförmåga. (SVL 65 §, ÄL 22 §)</a:t>
            </a:r>
          </a:p>
          <a:p>
            <a:endParaRPr lang="sv-FI" sz="2400">
              <a:solidFill>
                <a:srgbClr val="FF0000"/>
              </a:solidFill>
            </a:endParaRPr>
          </a:p>
          <a:p>
            <a:r>
              <a:rPr lang="sv-FI" sz="2400"/>
              <a:t>Bestämmelserna blir tillämpliga t.ex. i fråga om ledningsuppgifter som föreståndare för enheter/enhetschefer för boendeservice eller dagverksamhet. Förutom ledning av klientarbetet omfattar arbetsuppgifterna bland annat även planering och utveckling av verksamheten. </a:t>
            </a:r>
            <a:endParaRPr lang="sv-FI" sz="2400">
              <a:solidFill>
                <a:srgbClr val="FF0000"/>
              </a:solidFill>
            </a:endParaRPr>
          </a:p>
        </p:txBody>
      </p:sp>
    </p:spTree>
    <p:extLst>
      <p:ext uri="{BB962C8B-B14F-4D97-AF65-F5344CB8AC3E}">
        <p14:creationId xmlns:p14="http://schemas.microsoft.com/office/powerpoint/2010/main" val="2800923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2A0458FA-358E-41A9-9C1C-0A9CAC4FB3D1}"/>
              </a:ext>
            </a:extLst>
          </p:cNvPr>
          <p:cNvSpPr txBox="1"/>
          <p:nvPr/>
        </p:nvSpPr>
        <p:spPr>
          <a:xfrm>
            <a:off x="5723467" y="1569155"/>
            <a:ext cx="5983109" cy="3231654"/>
          </a:xfrm>
          <a:prstGeom prst="rect">
            <a:avLst/>
          </a:prstGeom>
          <a:noFill/>
        </p:spPr>
        <p:txBody>
          <a:bodyPr wrap="square" rtlCol="0">
            <a:spAutoFit/>
          </a:bodyPr>
          <a:lstStyle/>
          <a:p>
            <a:pPr algn="ctr"/>
            <a:r>
              <a:rPr lang="sv-FI" sz="3200"/>
              <a:t>Tillämpningsguide </a:t>
            </a:r>
          </a:p>
          <a:p>
            <a:pPr algn="ctr"/>
            <a:r>
              <a:rPr lang="sv-FI" sz="3200"/>
              <a:t>Äldrelag för Åland</a:t>
            </a:r>
          </a:p>
          <a:p>
            <a:endParaRPr lang="sv-FI" sz="2800">
              <a:solidFill>
                <a:srgbClr val="0070C0"/>
              </a:solidFill>
            </a:endParaRPr>
          </a:p>
          <a:p>
            <a:endParaRPr lang="sv-FI" sz="2800">
              <a:solidFill>
                <a:srgbClr val="0070C0"/>
              </a:solidFill>
            </a:endParaRPr>
          </a:p>
          <a:p>
            <a:r>
              <a:rPr lang="sv-FI" sz="2800">
                <a:solidFill>
                  <a:srgbClr val="0070C0"/>
                </a:solidFill>
              </a:rPr>
              <a:t>https://www.regeringen.ax/styrdokument-rapporter-publikationer</a:t>
            </a:r>
            <a:endParaRPr lang="sv-FI" sz="2800"/>
          </a:p>
          <a:p>
            <a:endParaRPr lang="sv-FI" sz="2800"/>
          </a:p>
        </p:txBody>
      </p:sp>
      <p:pic>
        <p:nvPicPr>
          <p:cNvPr id="2" name="Bildobjekt 1">
            <a:extLst>
              <a:ext uri="{FF2B5EF4-FFF2-40B4-BE49-F238E27FC236}">
                <a16:creationId xmlns:a16="http://schemas.microsoft.com/office/drawing/2014/main" id="{14197865-C8C4-407A-8BCE-F94887EE225D}"/>
              </a:ext>
            </a:extLst>
          </p:cNvPr>
          <p:cNvPicPr>
            <a:picLocks noChangeAspect="1"/>
          </p:cNvPicPr>
          <p:nvPr/>
        </p:nvPicPr>
        <p:blipFill rotWithShape="1">
          <a:blip r:embed="rId2"/>
          <a:srcRect l="8575" t="21449" r="64251" b="16908"/>
          <a:stretch/>
        </p:blipFill>
        <p:spPr>
          <a:xfrm>
            <a:off x="1290859" y="722539"/>
            <a:ext cx="3597229" cy="5100073"/>
          </a:xfrm>
          <a:prstGeom prst="rect">
            <a:avLst/>
          </a:prstGeom>
          <a:ln>
            <a:solidFill>
              <a:schemeClr val="accent3">
                <a:lumMod val="60000"/>
                <a:lumOff val="40000"/>
              </a:schemeClr>
            </a:solidFill>
          </a:ln>
        </p:spPr>
      </p:pic>
    </p:spTree>
    <p:extLst>
      <p:ext uri="{BB962C8B-B14F-4D97-AF65-F5344CB8AC3E}">
        <p14:creationId xmlns:p14="http://schemas.microsoft.com/office/powerpoint/2010/main" val="1101604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4D36999-26F8-45E4-AB41-D485D0B0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40012"/>
            <a:ext cx="12191999" cy="280335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30F8DA27-CE91-4AEB-B854-6F06B5485E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3563" r="8214" b="45501"/>
          <a:stretch/>
        </p:blipFill>
        <p:spPr>
          <a:xfrm flipV="1">
            <a:off x="1" y="2404067"/>
            <a:ext cx="12191999" cy="2539327"/>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4" name="textruta 3">
            <a:extLst>
              <a:ext uri="{FF2B5EF4-FFF2-40B4-BE49-F238E27FC236}">
                <a16:creationId xmlns:a16="http://schemas.microsoft.com/office/drawing/2014/main" id="{8D05ED2D-EB79-458E-AE5B-5E46A6216963}"/>
              </a:ext>
            </a:extLst>
          </p:cNvPr>
          <p:cNvSpPr txBox="1"/>
          <p:nvPr/>
        </p:nvSpPr>
        <p:spPr>
          <a:xfrm>
            <a:off x="755904" y="4494130"/>
            <a:ext cx="10640754" cy="1122404"/>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en-US" sz="6000" kern="1200">
                <a:solidFill>
                  <a:srgbClr val="FFFFFF"/>
                </a:solidFill>
                <a:latin typeface="+mj-lt"/>
                <a:ea typeface="+mj-ea"/>
                <a:cs typeface="+mj-cs"/>
              </a:rPr>
              <a:t>Tack </a:t>
            </a:r>
            <a:r>
              <a:rPr lang="en-US" sz="6000" kern="1200" err="1">
                <a:solidFill>
                  <a:srgbClr val="FFFFFF"/>
                </a:solidFill>
                <a:latin typeface="+mj-lt"/>
                <a:ea typeface="+mj-ea"/>
                <a:cs typeface="+mj-cs"/>
              </a:rPr>
              <a:t>för</a:t>
            </a:r>
            <a:r>
              <a:rPr lang="en-US" sz="6000" kern="1200">
                <a:solidFill>
                  <a:srgbClr val="FFFFFF"/>
                </a:solidFill>
                <a:latin typeface="+mj-lt"/>
                <a:ea typeface="+mj-ea"/>
                <a:cs typeface="+mj-cs"/>
              </a:rPr>
              <a:t> </a:t>
            </a:r>
            <a:r>
              <a:rPr lang="en-US" sz="6000" kern="1200" err="1">
                <a:solidFill>
                  <a:srgbClr val="FFFFFF"/>
                </a:solidFill>
                <a:latin typeface="+mj-lt"/>
                <a:ea typeface="+mj-ea"/>
                <a:cs typeface="+mj-cs"/>
              </a:rPr>
              <a:t>visat</a:t>
            </a:r>
            <a:r>
              <a:rPr lang="en-US" sz="6000" kern="1200">
                <a:solidFill>
                  <a:srgbClr val="FFFFFF"/>
                </a:solidFill>
                <a:latin typeface="+mj-lt"/>
                <a:ea typeface="+mj-ea"/>
                <a:cs typeface="+mj-cs"/>
              </a:rPr>
              <a:t> </a:t>
            </a:r>
            <a:r>
              <a:rPr lang="en-US" sz="6000" kern="1200" err="1">
                <a:solidFill>
                  <a:srgbClr val="FFFFFF"/>
                </a:solidFill>
                <a:latin typeface="+mj-lt"/>
                <a:ea typeface="+mj-ea"/>
                <a:cs typeface="+mj-cs"/>
              </a:rPr>
              <a:t>intresse</a:t>
            </a:r>
            <a:r>
              <a:rPr lang="en-US" sz="6000" kern="1200">
                <a:solidFill>
                  <a:srgbClr val="FFFFFF"/>
                </a:solidFill>
                <a:latin typeface="+mj-lt"/>
                <a:ea typeface="+mj-ea"/>
                <a:cs typeface="+mj-cs"/>
              </a:rPr>
              <a:t>!</a:t>
            </a:r>
          </a:p>
        </p:txBody>
      </p:sp>
      <p:pic>
        <p:nvPicPr>
          <p:cNvPr id="20" name="Picture 19">
            <a:extLst>
              <a:ext uri="{FF2B5EF4-FFF2-40B4-BE49-F238E27FC236}">
                <a16:creationId xmlns:a16="http://schemas.microsoft.com/office/drawing/2014/main" id="{F7AF4E20-3DDE-4998-96BE-44EE182540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6237"/>
          <a:stretch/>
        </p:blipFill>
        <p:spPr>
          <a:xfrm flipV="1">
            <a:off x="0" y="5616534"/>
            <a:ext cx="12191999" cy="1129775"/>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pic>
        <p:nvPicPr>
          <p:cNvPr id="2" name="Bildobjekt 1">
            <a:extLst>
              <a:ext uri="{FF2B5EF4-FFF2-40B4-BE49-F238E27FC236}">
                <a16:creationId xmlns:a16="http://schemas.microsoft.com/office/drawing/2014/main" id="{90E7CADB-7654-4E68-9991-0C843FAA1670}"/>
              </a:ext>
            </a:extLst>
          </p:cNvPr>
          <p:cNvPicPr>
            <a:picLocks noChangeAspect="1"/>
          </p:cNvPicPr>
          <p:nvPr/>
        </p:nvPicPr>
        <p:blipFill>
          <a:blip r:embed="rId3"/>
          <a:stretch>
            <a:fillRect/>
          </a:stretch>
        </p:blipFill>
        <p:spPr>
          <a:xfrm>
            <a:off x="2182621" y="582483"/>
            <a:ext cx="6939372" cy="1821584"/>
          </a:xfrm>
          <a:prstGeom prst="rect">
            <a:avLst/>
          </a:prstGeom>
        </p:spPr>
      </p:pic>
    </p:spTree>
    <p:extLst>
      <p:ext uri="{BB962C8B-B14F-4D97-AF65-F5344CB8AC3E}">
        <p14:creationId xmlns:p14="http://schemas.microsoft.com/office/powerpoint/2010/main" val="338040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584F7E14-7B0F-48A6-B6E3-8FF59D8F0DAC}"/>
              </a:ext>
            </a:extLst>
          </p:cNvPr>
          <p:cNvPicPr>
            <a:picLocks noChangeAspect="1"/>
          </p:cNvPicPr>
          <p:nvPr/>
        </p:nvPicPr>
        <p:blipFill>
          <a:blip r:embed="rId2"/>
          <a:stretch>
            <a:fillRect/>
          </a:stretch>
        </p:blipFill>
        <p:spPr>
          <a:xfrm>
            <a:off x="8231858" y="1971211"/>
            <a:ext cx="3677488" cy="4410716"/>
          </a:xfrm>
          <a:prstGeom prst="rect">
            <a:avLst/>
          </a:prstGeom>
        </p:spPr>
      </p:pic>
      <p:sp>
        <p:nvSpPr>
          <p:cNvPr id="5" name="Rektangel 4">
            <a:extLst>
              <a:ext uri="{FF2B5EF4-FFF2-40B4-BE49-F238E27FC236}">
                <a16:creationId xmlns:a16="http://schemas.microsoft.com/office/drawing/2014/main" id="{B5545393-0BB4-46BD-81CC-97B8E4FC0048}"/>
              </a:ext>
            </a:extLst>
          </p:cNvPr>
          <p:cNvSpPr/>
          <p:nvPr/>
        </p:nvSpPr>
        <p:spPr>
          <a:xfrm>
            <a:off x="8758696" y="2435797"/>
            <a:ext cx="2798307" cy="830997"/>
          </a:xfrm>
          <a:prstGeom prst="rect">
            <a:avLst/>
          </a:prstGeom>
          <a:ln w="28575">
            <a:solidFill>
              <a:srgbClr val="0070C0"/>
            </a:solidFill>
          </a:ln>
        </p:spPr>
        <p:txBody>
          <a:bodyPr wrap="square">
            <a:spAutoFit/>
          </a:bodyPr>
          <a:lstStyle/>
          <a:p>
            <a:r>
              <a:rPr lang="sv-FI" sz="1200"/>
              <a:t>69 § landskapslag (2020:12) om socialvård</a:t>
            </a:r>
          </a:p>
          <a:p>
            <a:endParaRPr lang="sv-FI" sz="1200"/>
          </a:p>
          <a:p>
            <a:r>
              <a:rPr lang="sv-FI" sz="1200"/>
              <a:t>19 a § landskapslag (2020:14) om ändring av landskapslagen om hälso- och sjukvård</a:t>
            </a:r>
          </a:p>
        </p:txBody>
      </p:sp>
      <p:pic>
        <p:nvPicPr>
          <p:cNvPr id="6" name="Bildobjekt 5">
            <a:extLst>
              <a:ext uri="{FF2B5EF4-FFF2-40B4-BE49-F238E27FC236}">
                <a16:creationId xmlns:a16="http://schemas.microsoft.com/office/drawing/2014/main" id="{D39436B1-08CF-4439-9F7D-E7BFE1A65BF2}"/>
              </a:ext>
            </a:extLst>
          </p:cNvPr>
          <p:cNvPicPr>
            <a:picLocks noChangeAspect="1"/>
          </p:cNvPicPr>
          <p:nvPr/>
        </p:nvPicPr>
        <p:blipFill>
          <a:blip r:embed="rId3"/>
          <a:stretch>
            <a:fillRect/>
          </a:stretch>
        </p:blipFill>
        <p:spPr>
          <a:xfrm>
            <a:off x="528882" y="226971"/>
            <a:ext cx="3362633" cy="5935634"/>
          </a:xfrm>
          <a:prstGeom prst="rect">
            <a:avLst/>
          </a:prstGeom>
        </p:spPr>
      </p:pic>
      <p:pic>
        <p:nvPicPr>
          <p:cNvPr id="9" name="Bildobjekt 8">
            <a:extLst>
              <a:ext uri="{FF2B5EF4-FFF2-40B4-BE49-F238E27FC236}">
                <a16:creationId xmlns:a16="http://schemas.microsoft.com/office/drawing/2014/main" id="{1843ABF6-226F-4749-BFE7-290408A0940B}"/>
              </a:ext>
            </a:extLst>
          </p:cNvPr>
          <p:cNvPicPr>
            <a:picLocks noChangeAspect="1"/>
          </p:cNvPicPr>
          <p:nvPr/>
        </p:nvPicPr>
        <p:blipFill>
          <a:blip r:embed="rId4"/>
          <a:stretch>
            <a:fillRect/>
          </a:stretch>
        </p:blipFill>
        <p:spPr>
          <a:xfrm>
            <a:off x="4449295" y="226971"/>
            <a:ext cx="3462705" cy="6538880"/>
          </a:xfrm>
          <a:prstGeom prst="rect">
            <a:avLst/>
          </a:prstGeom>
        </p:spPr>
      </p:pic>
      <p:pic>
        <p:nvPicPr>
          <p:cNvPr id="10" name="Bildobjekt 9">
            <a:extLst>
              <a:ext uri="{FF2B5EF4-FFF2-40B4-BE49-F238E27FC236}">
                <a16:creationId xmlns:a16="http://schemas.microsoft.com/office/drawing/2014/main" id="{EBEB594E-88CE-410E-A52C-00137CDD93B4}"/>
              </a:ext>
            </a:extLst>
          </p:cNvPr>
          <p:cNvPicPr>
            <a:picLocks noChangeAspect="1"/>
          </p:cNvPicPr>
          <p:nvPr/>
        </p:nvPicPr>
        <p:blipFill>
          <a:blip r:embed="rId4"/>
          <a:stretch>
            <a:fillRect/>
          </a:stretch>
        </p:blipFill>
        <p:spPr>
          <a:xfrm>
            <a:off x="8213499" y="226971"/>
            <a:ext cx="3677488" cy="1541739"/>
          </a:xfrm>
          <a:prstGeom prst="rect">
            <a:avLst/>
          </a:prstGeom>
        </p:spPr>
      </p:pic>
      <p:sp>
        <p:nvSpPr>
          <p:cNvPr id="11" name="Rektangel 10">
            <a:extLst>
              <a:ext uri="{FF2B5EF4-FFF2-40B4-BE49-F238E27FC236}">
                <a16:creationId xmlns:a16="http://schemas.microsoft.com/office/drawing/2014/main" id="{192C9E6B-CD97-4461-9F0F-0A377FA9888F}"/>
              </a:ext>
            </a:extLst>
          </p:cNvPr>
          <p:cNvSpPr/>
          <p:nvPr/>
        </p:nvSpPr>
        <p:spPr>
          <a:xfrm>
            <a:off x="4907625" y="399335"/>
            <a:ext cx="2442528" cy="461665"/>
          </a:xfrm>
          <a:prstGeom prst="rect">
            <a:avLst/>
          </a:prstGeom>
        </p:spPr>
        <p:txBody>
          <a:bodyPr wrap="square">
            <a:spAutoFit/>
          </a:bodyPr>
          <a:lstStyle/>
          <a:p>
            <a:r>
              <a:rPr lang="sv-FI" sz="2400"/>
              <a:t>Primärkommunen</a:t>
            </a:r>
          </a:p>
        </p:txBody>
      </p:sp>
      <p:sp>
        <p:nvSpPr>
          <p:cNvPr id="12" name="Rektangel 11">
            <a:extLst>
              <a:ext uri="{FF2B5EF4-FFF2-40B4-BE49-F238E27FC236}">
                <a16:creationId xmlns:a16="http://schemas.microsoft.com/office/drawing/2014/main" id="{432A04C4-0F00-4E1E-AFA3-EC3029ACE3C1}"/>
              </a:ext>
            </a:extLst>
          </p:cNvPr>
          <p:cNvSpPr/>
          <p:nvPr/>
        </p:nvSpPr>
        <p:spPr>
          <a:xfrm>
            <a:off x="8769381" y="229003"/>
            <a:ext cx="2602444" cy="830997"/>
          </a:xfrm>
          <a:prstGeom prst="rect">
            <a:avLst/>
          </a:prstGeom>
        </p:spPr>
        <p:txBody>
          <a:bodyPr wrap="none">
            <a:spAutoFit/>
          </a:bodyPr>
          <a:lstStyle/>
          <a:p>
            <a:r>
              <a:rPr lang="sv-FI" sz="2400"/>
              <a:t>Primärkommunens</a:t>
            </a:r>
          </a:p>
          <a:p>
            <a:r>
              <a:rPr lang="sv-FI" sz="2400"/>
              <a:t>utbildningsväsende</a:t>
            </a:r>
          </a:p>
        </p:txBody>
      </p:sp>
      <p:pic>
        <p:nvPicPr>
          <p:cNvPr id="13" name="Bildobjekt 12">
            <a:extLst>
              <a:ext uri="{FF2B5EF4-FFF2-40B4-BE49-F238E27FC236}">
                <a16:creationId xmlns:a16="http://schemas.microsoft.com/office/drawing/2014/main" id="{021E459C-4D29-47F6-AAC8-C24EDEE4D63B}"/>
              </a:ext>
            </a:extLst>
          </p:cNvPr>
          <p:cNvPicPr>
            <a:picLocks noChangeAspect="1"/>
          </p:cNvPicPr>
          <p:nvPr/>
        </p:nvPicPr>
        <p:blipFill>
          <a:blip r:embed="rId5"/>
          <a:stretch>
            <a:fillRect/>
          </a:stretch>
        </p:blipFill>
        <p:spPr>
          <a:xfrm>
            <a:off x="597636" y="339227"/>
            <a:ext cx="3137082" cy="878835"/>
          </a:xfrm>
          <a:prstGeom prst="rect">
            <a:avLst/>
          </a:prstGeom>
        </p:spPr>
      </p:pic>
      <p:sp>
        <p:nvSpPr>
          <p:cNvPr id="16" name="textruta 15">
            <a:extLst>
              <a:ext uri="{FF2B5EF4-FFF2-40B4-BE49-F238E27FC236}">
                <a16:creationId xmlns:a16="http://schemas.microsoft.com/office/drawing/2014/main" id="{03E93630-2163-4FD4-83FE-E66C29F8D766}"/>
              </a:ext>
            </a:extLst>
          </p:cNvPr>
          <p:cNvSpPr txBox="1"/>
          <p:nvPr/>
        </p:nvSpPr>
        <p:spPr>
          <a:xfrm>
            <a:off x="663086" y="1090670"/>
            <a:ext cx="3094224" cy="1015663"/>
          </a:xfrm>
          <a:prstGeom prst="rect">
            <a:avLst/>
          </a:prstGeom>
          <a:noFill/>
          <a:ln w="28575">
            <a:solidFill>
              <a:srgbClr val="FFC000"/>
            </a:solidFill>
          </a:ln>
        </p:spPr>
        <p:txBody>
          <a:bodyPr wrap="square" rtlCol="0">
            <a:spAutoFit/>
          </a:bodyPr>
          <a:lstStyle/>
          <a:p>
            <a:pPr marL="171450" indent="-171450">
              <a:buFont typeface="Arial" panose="020B0604020202020204" pitchFamily="34" charset="0"/>
              <a:buChar char="•"/>
            </a:pPr>
            <a:r>
              <a:rPr lang="sv-FI" sz="1200"/>
              <a:t>landskapslagen (2016:2) om kommunalt samordnad socialtjänst (KST-lagen)</a:t>
            </a:r>
          </a:p>
          <a:p>
            <a:pPr marL="171450" indent="-171450">
              <a:buFont typeface="Arial" panose="020B0604020202020204" pitchFamily="34" charset="0"/>
              <a:buChar char="•"/>
            </a:pPr>
            <a:r>
              <a:rPr lang="sv-FI" sz="1200"/>
              <a:t>2 § landskapslagen (2020:13) om socialvårdens förvaltning och tillsyn på Åland (detaljmotivering)</a:t>
            </a:r>
          </a:p>
        </p:txBody>
      </p:sp>
      <p:sp>
        <p:nvSpPr>
          <p:cNvPr id="18" name="textruta 17">
            <a:extLst>
              <a:ext uri="{FF2B5EF4-FFF2-40B4-BE49-F238E27FC236}">
                <a16:creationId xmlns:a16="http://schemas.microsoft.com/office/drawing/2014/main" id="{04E4A638-6641-4E6C-A52A-E602AD0572EF}"/>
              </a:ext>
            </a:extLst>
          </p:cNvPr>
          <p:cNvSpPr txBox="1"/>
          <p:nvPr/>
        </p:nvSpPr>
        <p:spPr>
          <a:xfrm>
            <a:off x="4599726" y="867759"/>
            <a:ext cx="3161841" cy="1015663"/>
          </a:xfrm>
          <a:prstGeom prst="rect">
            <a:avLst/>
          </a:prstGeom>
          <a:noFill/>
          <a:ln w="28575">
            <a:solidFill>
              <a:srgbClr val="00B050"/>
            </a:solidFill>
          </a:ln>
        </p:spPr>
        <p:txBody>
          <a:bodyPr wrap="square" rtlCol="0">
            <a:spAutoFit/>
          </a:bodyPr>
          <a:lstStyle/>
          <a:p>
            <a:pPr marL="171450" indent="-171450">
              <a:buFont typeface="Arial" panose="020B0604020202020204" pitchFamily="34" charset="0"/>
              <a:buChar char="•"/>
            </a:pPr>
            <a:r>
              <a:rPr lang="sv-FI" sz="1200"/>
              <a:t>landskapslagen (2016:2) om kommunalt samordnad socialtjänst (KST-lagen)</a:t>
            </a:r>
          </a:p>
          <a:p>
            <a:pPr marL="171450" indent="-171450">
              <a:buFont typeface="Arial" panose="020B0604020202020204" pitchFamily="34" charset="0"/>
              <a:buChar char="•"/>
            </a:pPr>
            <a:r>
              <a:rPr lang="sv-FI" sz="1200"/>
              <a:t>2 § landskapslagen (2020:13) om socialvårdens förvaltning och tillsyn på Åland (detaljmotivering)</a:t>
            </a:r>
          </a:p>
        </p:txBody>
      </p:sp>
      <p:sp>
        <p:nvSpPr>
          <p:cNvPr id="20" name="Rektangel 19">
            <a:extLst>
              <a:ext uri="{FF2B5EF4-FFF2-40B4-BE49-F238E27FC236}">
                <a16:creationId xmlns:a16="http://schemas.microsoft.com/office/drawing/2014/main" id="{B6B3B900-4DBF-4D95-8A15-F243E623C688}"/>
              </a:ext>
            </a:extLst>
          </p:cNvPr>
          <p:cNvSpPr/>
          <p:nvPr/>
        </p:nvSpPr>
        <p:spPr>
          <a:xfrm>
            <a:off x="8446067" y="1045325"/>
            <a:ext cx="3423566" cy="276999"/>
          </a:xfrm>
          <a:prstGeom prst="rect">
            <a:avLst/>
          </a:prstGeom>
        </p:spPr>
        <p:txBody>
          <a:bodyPr wrap="none">
            <a:spAutoFit/>
          </a:bodyPr>
          <a:lstStyle/>
          <a:p>
            <a:r>
              <a:rPr lang="sv-FI" sz="1200"/>
              <a:t>landskapslagen ( : ) om barnomsorg och grundskola </a:t>
            </a:r>
          </a:p>
        </p:txBody>
      </p:sp>
      <p:sp>
        <p:nvSpPr>
          <p:cNvPr id="21" name="textruta 20">
            <a:extLst>
              <a:ext uri="{FF2B5EF4-FFF2-40B4-BE49-F238E27FC236}">
                <a16:creationId xmlns:a16="http://schemas.microsoft.com/office/drawing/2014/main" id="{6D6CF92C-A2CA-4384-A4BD-C675F74D0C6B}"/>
              </a:ext>
            </a:extLst>
          </p:cNvPr>
          <p:cNvSpPr txBox="1"/>
          <p:nvPr/>
        </p:nvSpPr>
        <p:spPr>
          <a:xfrm>
            <a:off x="8446067" y="1006258"/>
            <a:ext cx="3309333" cy="369332"/>
          </a:xfrm>
          <a:prstGeom prst="rect">
            <a:avLst/>
          </a:prstGeom>
          <a:noFill/>
          <a:ln w="28575">
            <a:solidFill>
              <a:srgbClr val="00B0F0"/>
            </a:solidFill>
          </a:ln>
        </p:spPr>
        <p:txBody>
          <a:bodyPr wrap="square" rtlCol="0">
            <a:spAutoFit/>
          </a:bodyPr>
          <a:lstStyle/>
          <a:p>
            <a:endParaRPr lang="sv-FI"/>
          </a:p>
        </p:txBody>
      </p:sp>
      <p:sp>
        <p:nvSpPr>
          <p:cNvPr id="22" name="textruta 21">
            <a:extLst>
              <a:ext uri="{FF2B5EF4-FFF2-40B4-BE49-F238E27FC236}">
                <a16:creationId xmlns:a16="http://schemas.microsoft.com/office/drawing/2014/main" id="{51E539D1-95AE-4E3C-BD2C-5E0617686AEE}"/>
              </a:ext>
            </a:extLst>
          </p:cNvPr>
          <p:cNvSpPr txBox="1"/>
          <p:nvPr/>
        </p:nvSpPr>
        <p:spPr>
          <a:xfrm>
            <a:off x="8336276" y="1986768"/>
            <a:ext cx="3468656" cy="461665"/>
          </a:xfrm>
          <a:prstGeom prst="rect">
            <a:avLst/>
          </a:prstGeom>
          <a:noFill/>
        </p:spPr>
        <p:txBody>
          <a:bodyPr wrap="square" rtlCol="0">
            <a:spAutoFit/>
          </a:bodyPr>
          <a:lstStyle/>
          <a:p>
            <a:r>
              <a:rPr lang="sv-FI" sz="2400"/>
              <a:t>Ålands hälso- och sjukvård</a:t>
            </a:r>
          </a:p>
        </p:txBody>
      </p:sp>
      <p:sp>
        <p:nvSpPr>
          <p:cNvPr id="23" name="textruta 22">
            <a:extLst>
              <a:ext uri="{FF2B5EF4-FFF2-40B4-BE49-F238E27FC236}">
                <a16:creationId xmlns:a16="http://schemas.microsoft.com/office/drawing/2014/main" id="{88BE617D-C08B-40F6-84CE-9490598C2D61}"/>
              </a:ext>
            </a:extLst>
          </p:cNvPr>
          <p:cNvSpPr txBox="1"/>
          <p:nvPr/>
        </p:nvSpPr>
        <p:spPr>
          <a:xfrm>
            <a:off x="604920" y="2106333"/>
            <a:ext cx="3188292" cy="4585871"/>
          </a:xfrm>
          <a:prstGeom prst="rect">
            <a:avLst/>
          </a:prstGeom>
          <a:noFill/>
        </p:spPr>
        <p:txBody>
          <a:bodyPr wrap="square" rtlCol="0">
            <a:spAutoFit/>
          </a:bodyPr>
          <a:lstStyle/>
          <a:p>
            <a:r>
              <a:rPr lang="sv-FI" b="1"/>
              <a:t>Socialvård</a:t>
            </a:r>
          </a:p>
          <a:p>
            <a:r>
              <a:rPr lang="sv-FI" sz="1400"/>
              <a:t>Till den del socialvården i kommunen åläggs uppgifter i gällande lagstiftning, oavsett om detta utgår från landskapet Ålands eller rikets lagstiftnings-behörighet, ska dessa skötas uttryckligen av den kommunalt samordnade socialtjänsten (KST) </a:t>
            </a:r>
          </a:p>
          <a:p>
            <a:endParaRPr lang="sv-FI" sz="1400"/>
          </a:p>
          <a:p>
            <a:r>
              <a:rPr lang="sv-FI" sz="1400"/>
              <a:t>• om de inte utgående från 1 § KST-lagen och 2 § landskapslagen (2020:13) om socialvårdens förvaltning och tillsyn, har definierats som den enskilda kommunens ansvar</a:t>
            </a:r>
          </a:p>
          <a:p>
            <a:r>
              <a:rPr lang="sv-FI" sz="1400"/>
              <a:t>• om det inte handlar om lagstiftning/ bestämmelser som ska tillämpas av såväl den enskilda kommunen som KST </a:t>
            </a:r>
          </a:p>
          <a:p>
            <a:endParaRPr lang="sv-FI" b="1"/>
          </a:p>
          <a:p>
            <a:endParaRPr lang="sv-FI" sz="1400"/>
          </a:p>
          <a:p>
            <a:endParaRPr lang="sv-FI" b="1"/>
          </a:p>
        </p:txBody>
      </p:sp>
      <p:sp>
        <p:nvSpPr>
          <p:cNvPr id="25" name="textruta 24">
            <a:extLst>
              <a:ext uri="{FF2B5EF4-FFF2-40B4-BE49-F238E27FC236}">
                <a16:creationId xmlns:a16="http://schemas.microsoft.com/office/drawing/2014/main" id="{1EF378A0-6C43-4FC1-8FE9-B4DEBC0FDCB4}"/>
              </a:ext>
            </a:extLst>
          </p:cNvPr>
          <p:cNvSpPr txBox="1"/>
          <p:nvPr/>
        </p:nvSpPr>
        <p:spPr>
          <a:xfrm>
            <a:off x="4471887" y="1904212"/>
            <a:ext cx="3370995" cy="4739759"/>
          </a:xfrm>
          <a:prstGeom prst="rect">
            <a:avLst/>
          </a:prstGeom>
          <a:noFill/>
        </p:spPr>
        <p:txBody>
          <a:bodyPr wrap="square" rtlCol="0">
            <a:spAutoFit/>
          </a:bodyPr>
          <a:lstStyle/>
          <a:p>
            <a:r>
              <a:rPr lang="sv-FI" b="1"/>
              <a:t>Äldreomsorg, 65 år fyllda</a:t>
            </a:r>
          </a:p>
          <a:p>
            <a:endParaRPr lang="sv-FI" sz="1600" b="1"/>
          </a:p>
          <a:p>
            <a:r>
              <a:rPr lang="sv-FI" sz="1400" b="1"/>
              <a:t>Socialvårdslagen</a:t>
            </a:r>
          </a:p>
          <a:p>
            <a:r>
              <a:rPr lang="sv-FI" sz="1400"/>
              <a:t>Hemservice* (SVL 19 §), hemvård (SVL 20 §), boendeservice (SVL 21 §), service på en institution (SVL 22 § ) och ledighet för personer som vårdar en anhörig eller närstående (SVL 28 § 1 mom.)</a:t>
            </a:r>
          </a:p>
          <a:p>
            <a:endParaRPr lang="sv-FI" sz="1400"/>
          </a:p>
          <a:p>
            <a:r>
              <a:rPr lang="sv-FI" sz="1200"/>
              <a:t>* Obs! Färdtjänst ingår inte längre i hemservice. Service som stöder rörlighet (SVL 23 §) KST ansvar. </a:t>
            </a:r>
          </a:p>
          <a:p>
            <a:endParaRPr lang="sv-FI" sz="1600"/>
          </a:p>
          <a:p>
            <a:r>
              <a:rPr lang="sv-FI" sz="1400" b="1"/>
              <a:t>Närståendevårdarlagen</a:t>
            </a:r>
          </a:p>
          <a:p>
            <a:r>
              <a:rPr lang="sv-FI" sz="1400"/>
              <a:t>Närståendevård för personer 65 år fyllda</a:t>
            </a:r>
          </a:p>
          <a:p>
            <a:endParaRPr lang="sv-FI" sz="1400" b="1"/>
          </a:p>
          <a:p>
            <a:r>
              <a:rPr lang="sv-FI" sz="1400" b="1"/>
              <a:t>Familjevårdarlagen</a:t>
            </a:r>
          </a:p>
          <a:p>
            <a:r>
              <a:rPr lang="sv-FI" sz="1400"/>
              <a:t>Familjevård för personer 65 år fyllda</a:t>
            </a:r>
          </a:p>
          <a:p>
            <a:endParaRPr lang="sv-FI" sz="1400"/>
          </a:p>
          <a:p>
            <a:endParaRPr lang="sv-FI" sz="1400"/>
          </a:p>
          <a:p>
            <a:r>
              <a:rPr lang="sv-FI" sz="1400"/>
              <a:t>         </a:t>
            </a:r>
            <a:r>
              <a:rPr lang="sv-FI" sz="1600" b="1"/>
              <a:t>                 </a:t>
            </a:r>
            <a:r>
              <a:rPr lang="sv-FI" b="1"/>
              <a:t>Hemvårdsstöd</a:t>
            </a:r>
          </a:p>
          <a:p>
            <a:r>
              <a:rPr lang="sv-FI" sz="1400"/>
              <a:t>                 Familjeförmån inom socialvården </a:t>
            </a:r>
          </a:p>
        </p:txBody>
      </p:sp>
      <p:sp>
        <p:nvSpPr>
          <p:cNvPr id="26" name="textruta 25">
            <a:extLst>
              <a:ext uri="{FF2B5EF4-FFF2-40B4-BE49-F238E27FC236}">
                <a16:creationId xmlns:a16="http://schemas.microsoft.com/office/drawing/2014/main" id="{1BEBF289-BE96-429D-A5DF-76545AB179C1}"/>
              </a:ext>
            </a:extLst>
          </p:cNvPr>
          <p:cNvSpPr txBox="1"/>
          <p:nvPr/>
        </p:nvSpPr>
        <p:spPr>
          <a:xfrm>
            <a:off x="9407592" y="1399378"/>
            <a:ext cx="1326021" cy="369332"/>
          </a:xfrm>
          <a:prstGeom prst="rect">
            <a:avLst/>
          </a:prstGeom>
          <a:noFill/>
        </p:spPr>
        <p:txBody>
          <a:bodyPr wrap="square" rtlCol="0">
            <a:spAutoFit/>
          </a:bodyPr>
          <a:lstStyle/>
          <a:p>
            <a:r>
              <a:rPr lang="sv-FI"/>
              <a:t>Barnomsorg</a:t>
            </a:r>
          </a:p>
        </p:txBody>
      </p:sp>
      <p:sp>
        <p:nvSpPr>
          <p:cNvPr id="27" name="textruta 26">
            <a:extLst>
              <a:ext uri="{FF2B5EF4-FFF2-40B4-BE49-F238E27FC236}">
                <a16:creationId xmlns:a16="http://schemas.microsoft.com/office/drawing/2014/main" id="{767C4FE6-6389-45BC-B51D-FCF27664CE11}"/>
              </a:ext>
            </a:extLst>
          </p:cNvPr>
          <p:cNvSpPr txBox="1"/>
          <p:nvPr/>
        </p:nvSpPr>
        <p:spPr>
          <a:xfrm>
            <a:off x="8259177" y="3834189"/>
            <a:ext cx="3631810" cy="738664"/>
          </a:xfrm>
          <a:prstGeom prst="rect">
            <a:avLst/>
          </a:prstGeom>
          <a:noFill/>
        </p:spPr>
        <p:txBody>
          <a:bodyPr wrap="square" rtlCol="0">
            <a:spAutoFit/>
          </a:bodyPr>
          <a:lstStyle/>
          <a:p>
            <a:r>
              <a:rPr lang="sv-FI" sz="1400" b="1"/>
              <a:t>Hemvård</a:t>
            </a:r>
            <a:r>
              <a:rPr lang="sv-FI" sz="1400"/>
              <a:t> (SVL 20 §, HSL 38a §), </a:t>
            </a:r>
            <a:r>
              <a:rPr lang="sv-FI" sz="1400" b="1"/>
              <a:t>Boendeservice</a:t>
            </a:r>
            <a:r>
              <a:rPr lang="sv-FI" sz="1400"/>
              <a:t> (SVL 21 §, HSL 37 §), </a:t>
            </a:r>
            <a:r>
              <a:rPr lang="sv-FI" sz="1400" b="1"/>
              <a:t>Institutionsvård</a:t>
            </a:r>
            <a:r>
              <a:rPr lang="sv-FI" sz="1400"/>
              <a:t> (SVL 22 §, HSL 37 §), </a:t>
            </a:r>
            <a:r>
              <a:rPr lang="sv-FI" sz="1400" b="1"/>
              <a:t>Arbetet för psykisk hälsa </a:t>
            </a:r>
            <a:r>
              <a:rPr lang="sv-FI" sz="1400"/>
              <a:t>(HSL 40 §)</a:t>
            </a:r>
          </a:p>
        </p:txBody>
      </p:sp>
      <p:sp>
        <p:nvSpPr>
          <p:cNvPr id="28" name="Rektangel 27">
            <a:extLst>
              <a:ext uri="{FF2B5EF4-FFF2-40B4-BE49-F238E27FC236}">
                <a16:creationId xmlns:a16="http://schemas.microsoft.com/office/drawing/2014/main" id="{8FDC8637-AB58-4CBC-AEDB-1ED3C245A38E}"/>
              </a:ext>
            </a:extLst>
          </p:cNvPr>
          <p:cNvSpPr/>
          <p:nvPr/>
        </p:nvSpPr>
        <p:spPr>
          <a:xfrm>
            <a:off x="8336277" y="3396104"/>
            <a:ext cx="3468655" cy="369332"/>
          </a:xfrm>
          <a:prstGeom prst="rect">
            <a:avLst/>
          </a:prstGeom>
        </p:spPr>
        <p:txBody>
          <a:bodyPr wrap="square">
            <a:spAutoFit/>
          </a:bodyPr>
          <a:lstStyle/>
          <a:p>
            <a:r>
              <a:rPr lang="sv-FI" b="1"/>
              <a:t>Samverkansavtal kommun      ÅHS</a:t>
            </a:r>
          </a:p>
        </p:txBody>
      </p:sp>
      <p:sp>
        <p:nvSpPr>
          <p:cNvPr id="29" name="Pil: vänster-höger 28">
            <a:extLst>
              <a:ext uri="{FF2B5EF4-FFF2-40B4-BE49-F238E27FC236}">
                <a16:creationId xmlns:a16="http://schemas.microsoft.com/office/drawing/2014/main" id="{CBA1B8AC-DE45-468F-ACA1-E4CD1B618477}"/>
              </a:ext>
            </a:extLst>
          </p:cNvPr>
          <p:cNvSpPr/>
          <p:nvPr/>
        </p:nvSpPr>
        <p:spPr>
          <a:xfrm flipV="1">
            <a:off x="10976791" y="3540909"/>
            <a:ext cx="186038" cy="7972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30" name="Rektangel 29">
            <a:extLst>
              <a:ext uri="{FF2B5EF4-FFF2-40B4-BE49-F238E27FC236}">
                <a16:creationId xmlns:a16="http://schemas.microsoft.com/office/drawing/2014/main" id="{AB757B4D-85D5-401A-A486-F2CBFC196D86}"/>
              </a:ext>
            </a:extLst>
          </p:cNvPr>
          <p:cNvSpPr/>
          <p:nvPr/>
        </p:nvSpPr>
        <p:spPr>
          <a:xfrm>
            <a:off x="8469780" y="4697980"/>
            <a:ext cx="2910925" cy="369332"/>
          </a:xfrm>
          <a:prstGeom prst="rect">
            <a:avLst/>
          </a:prstGeom>
        </p:spPr>
        <p:txBody>
          <a:bodyPr wrap="none">
            <a:spAutoFit/>
          </a:bodyPr>
          <a:lstStyle/>
          <a:p>
            <a:r>
              <a:rPr lang="sv-FI" b="1"/>
              <a:t>Samverkansavtal KST      ÅHS</a:t>
            </a:r>
          </a:p>
        </p:txBody>
      </p:sp>
      <p:pic>
        <p:nvPicPr>
          <p:cNvPr id="31" name="Bildobjekt 30">
            <a:extLst>
              <a:ext uri="{FF2B5EF4-FFF2-40B4-BE49-F238E27FC236}">
                <a16:creationId xmlns:a16="http://schemas.microsoft.com/office/drawing/2014/main" id="{C3324A90-58E6-409C-A58E-C01CD845608F}"/>
              </a:ext>
            </a:extLst>
          </p:cNvPr>
          <p:cNvPicPr>
            <a:picLocks noChangeAspect="1"/>
          </p:cNvPicPr>
          <p:nvPr/>
        </p:nvPicPr>
        <p:blipFill>
          <a:blip r:embed="rId6"/>
          <a:stretch>
            <a:fillRect/>
          </a:stretch>
        </p:blipFill>
        <p:spPr>
          <a:xfrm>
            <a:off x="10626924" y="4833641"/>
            <a:ext cx="213378" cy="115834"/>
          </a:xfrm>
          <a:prstGeom prst="rect">
            <a:avLst/>
          </a:prstGeom>
        </p:spPr>
      </p:pic>
      <p:sp>
        <p:nvSpPr>
          <p:cNvPr id="32" name="Rektangel 31">
            <a:extLst>
              <a:ext uri="{FF2B5EF4-FFF2-40B4-BE49-F238E27FC236}">
                <a16:creationId xmlns:a16="http://schemas.microsoft.com/office/drawing/2014/main" id="{42A98F76-D9EA-472A-9641-DDC5E7297925}"/>
              </a:ext>
            </a:extLst>
          </p:cNvPr>
          <p:cNvSpPr/>
          <p:nvPr/>
        </p:nvSpPr>
        <p:spPr>
          <a:xfrm>
            <a:off x="8362596" y="4996932"/>
            <a:ext cx="3546750" cy="1384995"/>
          </a:xfrm>
          <a:prstGeom prst="rect">
            <a:avLst/>
          </a:prstGeom>
        </p:spPr>
        <p:txBody>
          <a:bodyPr wrap="square">
            <a:spAutoFit/>
          </a:bodyPr>
          <a:lstStyle/>
          <a:p>
            <a:r>
              <a:rPr lang="sv-FI" sz="1400" b="1"/>
              <a:t>Alkohol och drogarbete </a:t>
            </a:r>
            <a:r>
              <a:rPr lang="sv-FI" sz="1400"/>
              <a:t>(SVL 24 §, HSL 41 §), </a:t>
            </a:r>
            <a:r>
              <a:rPr lang="sv-FI" sz="1400" b="1"/>
              <a:t>Förebyggande av psykisk ohälsa </a:t>
            </a:r>
            <a:r>
              <a:rPr lang="sv-FI" sz="1400"/>
              <a:t>(SVL 25 §, HSL 35 §), </a:t>
            </a:r>
            <a:r>
              <a:rPr lang="sv-FI" sz="1400" b="1"/>
              <a:t>Hemvård </a:t>
            </a:r>
            <a:r>
              <a:rPr lang="sv-FI" sz="1400"/>
              <a:t>(SVL 20 §, HSL 38a §), </a:t>
            </a:r>
            <a:r>
              <a:rPr lang="sv-FI" sz="1400" b="1"/>
              <a:t>Boendeservice</a:t>
            </a:r>
            <a:r>
              <a:rPr lang="sv-FI" sz="1400"/>
              <a:t> (SVL 21 §, HSL 37 §), </a:t>
            </a:r>
            <a:r>
              <a:rPr lang="sv-FI" sz="1400" b="1"/>
              <a:t>Institutionsvård</a:t>
            </a:r>
            <a:r>
              <a:rPr lang="sv-FI" sz="1400"/>
              <a:t> (SVL 22 §, HSL 37 §), </a:t>
            </a:r>
            <a:r>
              <a:rPr lang="sv-FI" sz="1400" b="1"/>
              <a:t>Arbetet för psykisk hälsa</a:t>
            </a:r>
            <a:r>
              <a:rPr lang="sv-FI" sz="1400"/>
              <a:t> (HSL 40 §)</a:t>
            </a:r>
          </a:p>
        </p:txBody>
      </p:sp>
      <p:pic>
        <p:nvPicPr>
          <p:cNvPr id="2" name="Bildobjekt 1">
            <a:extLst>
              <a:ext uri="{FF2B5EF4-FFF2-40B4-BE49-F238E27FC236}">
                <a16:creationId xmlns:a16="http://schemas.microsoft.com/office/drawing/2014/main" id="{42C7401D-CF54-4E2B-BB5C-4425429A3296}"/>
              </a:ext>
            </a:extLst>
          </p:cNvPr>
          <p:cNvPicPr>
            <a:picLocks noChangeAspect="1"/>
          </p:cNvPicPr>
          <p:nvPr/>
        </p:nvPicPr>
        <p:blipFill>
          <a:blip r:embed="rId7"/>
          <a:stretch>
            <a:fillRect/>
          </a:stretch>
        </p:blipFill>
        <p:spPr>
          <a:xfrm>
            <a:off x="1664572" y="5898367"/>
            <a:ext cx="3462704" cy="738664"/>
          </a:xfrm>
          <a:prstGeom prst="rect">
            <a:avLst/>
          </a:prstGeom>
          <a:ln w="28575">
            <a:solidFill>
              <a:srgbClr val="C00000"/>
            </a:solidFill>
          </a:ln>
        </p:spPr>
      </p:pic>
      <p:sp>
        <p:nvSpPr>
          <p:cNvPr id="33" name="textruta 32">
            <a:extLst>
              <a:ext uri="{FF2B5EF4-FFF2-40B4-BE49-F238E27FC236}">
                <a16:creationId xmlns:a16="http://schemas.microsoft.com/office/drawing/2014/main" id="{C8AF2B67-A8D1-486F-96AF-C6FF32D1A508}"/>
              </a:ext>
            </a:extLst>
          </p:cNvPr>
          <p:cNvSpPr txBox="1"/>
          <p:nvPr/>
        </p:nvSpPr>
        <p:spPr>
          <a:xfrm>
            <a:off x="1938984" y="5903461"/>
            <a:ext cx="3188292" cy="738664"/>
          </a:xfrm>
          <a:prstGeom prst="rect">
            <a:avLst/>
          </a:prstGeom>
          <a:noFill/>
        </p:spPr>
        <p:txBody>
          <a:bodyPr wrap="square" rtlCol="0">
            <a:spAutoFit/>
          </a:bodyPr>
          <a:lstStyle/>
          <a:p>
            <a:r>
              <a:rPr lang="sv-FI" sz="1400"/>
              <a:t>Klarläggande av gränsdragningar KST-primärkommun utgående från gällande och kommande (1.1.2021) lagstiftning</a:t>
            </a:r>
          </a:p>
        </p:txBody>
      </p:sp>
    </p:spTree>
    <p:extLst>
      <p:ext uri="{BB962C8B-B14F-4D97-AF65-F5344CB8AC3E}">
        <p14:creationId xmlns:p14="http://schemas.microsoft.com/office/powerpoint/2010/main" val="171818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l: femhörning 2">
            <a:extLst>
              <a:ext uri="{FF2B5EF4-FFF2-40B4-BE49-F238E27FC236}">
                <a16:creationId xmlns:a16="http://schemas.microsoft.com/office/drawing/2014/main" id="{0D6E5759-8962-4390-9E4D-2CDE25D8E644}"/>
              </a:ext>
            </a:extLst>
          </p:cNvPr>
          <p:cNvSpPr/>
          <p:nvPr/>
        </p:nvSpPr>
        <p:spPr>
          <a:xfrm>
            <a:off x="461220" y="2919876"/>
            <a:ext cx="3638688" cy="1373297"/>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FI"/>
          </a:p>
        </p:txBody>
      </p:sp>
      <p:sp>
        <p:nvSpPr>
          <p:cNvPr id="2" name="Rektangel 1">
            <a:extLst>
              <a:ext uri="{FF2B5EF4-FFF2-40B4-BE49-F238E27FC236}">
                <a16:creationId xmlns:a16="http://schemas.microsoft.com/office/drawing/2014/main" id="{080871BC-3302-48BE-BD32-05B3F3EF0E38}"/>
              </a:ext>
            </a:extLst>
          </p:cNvPr>
          <p:cNvSpPr/>
          <p:nvPr/>
        </p:nvSpPr>
        <p:spPr>
          <a:xfrm>
            <a:off x="658421" y="3022223"/>
            <a:ext cx="2991973" cy="954107"/>
          </a:xfrm>
          <a:prstGeom prst="rect">
            <a:avLst/>
          </a:prstGeom>
        </p:spPr>
        <p:txBody>
          <a:bodyPr wrap="none">
            <a:spAutoFit/>
          </a:bodyPr>
          <a:lstStyle/>
          <a:p>
            <a:r>
              <a:rPr lang="sv-FI" sz="2800"/>
              <a:t>Behörighetskraven </a:t>
            </a:r>
          </a:p>
          <a:p>
            <a:r>
              <a:rPr lang="sv-FI" sz="2800"/>
              <a:t>inom socialvården</a:t>
            </a:r>
          </a:p>
        </p:txBody>
      </p:sp>
      <p:sp>
        <p:nvSpPr>
          <p:cNvPr id="4" name="Rektangel: rundade hörn 3">
            <a:extLst>
              <a:ext uri="{FF2B5EF4-FFF2-40B4-BE49-F238E27FC236}">
                <a16:creationId xmlns:a16="http://schemas.microsoft.com/office/drawing/2014/main" id="{1EF1061F-D3FE-4E69-AD9A-408030CF6C9E}"/>
              </a:ext>
            </a:extLst>
          </p:cNvPr>
          <p:cNvSpPr/>
          <p:nvPr/>
        </p:nvSpPr>
        <p:spPr>
          <a:xfrm>
            <a:off x="4526843" y="223804"/>
            <a:ext cx="7394223" cy="1565205"/>
          </a:xfrm>
          <a:prstGeom prst="roundRect">
            <a:avLst/>
          </a:prstGeom>
          <a:ln w="28575">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nSpc>
                <a:spcPct val="100000"/>
              </a:lnSpc>
            </a:pPr>
            <a:r>
              <a:rPr lang="sv-FI"/>
              <a:t>I den nya landskapslagen </a:t>
            </a:r>
            <a:r>
              <a:rPr lang="sv-FI">
                <a:solidFill>
                  <a:schemeClr val="tx1"/>
                </a:solidFill>
              </a:rPr>
              <a:t>(2020:24) </a:t>
            </a:r>
            <a:r>
              <a:rPr lang="sv-FI"/>
              <a:t>om yrkesutbildade personer inom socialvården föreskrivs vilken </a:t>
            </a:r>
            <a:r>
              <a:rPr lang="sv-FI" u="sng"/>
              <a:t>utbildning som krävs för rätten att utöva vissa yrken inom socialvården eller rätten att använda skyddad yrkesbeteckning</a:t>
            </a:r>
            <a:r>
              <a:rPr lang="sv-FI"/>
              <a:t>. Dessa yrken inom socialvården på Åland är fr.o.m. 1.1.2021 socialarbetare, socionom YH och närvårdare.</a:t>
            </a:r>
            <a:endParaRPr lang="en-US"/>
          </a:p>
        </p:txBody>
      </p:sp>
      <p:sp>
        <p:nvSpPr>
          <p:cNvPr id="5" name="Rektangel: rundade hörn 4">
            <a:extLst>
              <a:ext uri="{FF2B5EF4-FFF2-40B4-BE49-F238E27FC236}">
                <a16:creationId xmlns:a16="http://schemas.microsoft.com/office/drawing/2014/main" id="{AAB9D3F3-A467-400B-9028-A14F4E3946D6}"/>
              </a:ext>
            </a:extLst>
          </p:cNvPr>
          <p:cNvSpPr/>
          <p:nvPr/>
        </p:nvSpPr>
        <p:spPr>
          <a:xfrm>
            <a:off x="4526842" y="1955658"/>
            <a:ext cx="7394223" cy="1373297"/>
          </a:xfrm>
          <a:prstGeom prst="roundRect">
            <a:avLst/>
          </a:prstGeom>
          <a:ln w="28575">
            <a:solidFill>
              <a:srgbClr val="FF9933"/>
            </a:solidFill>
          </a:ln>
        </p:spPr>
        <p:style>
          <a:lnRef idx="2">
            <a:schemeClr val="accent1"/>
          </a:lnRef>
          <a:fillRef idx="1">
            <a:schemeClr val="lt1"/>
          </a:fillRef>
          <a:effectRef idx="0">
            <a:schemeClr val="accent1"/>
          </a:effectRef>
          <a:fontRef idx="minor">
            <a:schemeClr val="dk1"/>
          </a:fontRef>
        </p:style>
        <p:txBody>
          <a:bodyPr rtlCol="0" anchor="ctr"/>
          <a:lstStyle/>
          <a:p>
            <a:pPr lvl="0">
              <a:lnSpc>
                <a:spcPct val="100000"/>
              </a:lnSpc>
            </a:pPr>
            <a:r>
              <a:rPr lang="sv-FI">
                <a:solidFill>
                  <a:schemeClr val="tx1"/>
                </a:solidFill>
              </a:rPr>
              <a:t>För </a:t>
            </a:r>
            <a:r>
              <a:rPr lang="sv-FI" u="sng">
                <a:solidFill>
                  <a:schemeClr val="tx1"/>
                </a:solidFill>
              </a:rPr>
              <a:t>vissa uppgifter inom socialvården </a:t>
            </a:r>
            <a:r>
              <a:rPr lang="sv-FI">
                <a:solidFill>
                  <a:schemeClr val="tx1"/>
                </a:solidFill>
              </a:rPr>
              <a:t>kommer det fortfarande att finnas </a:t>
            </a:r>
            <a:r>
              <a:rPr lang="sv-FI" u="sng">
                <a:solidFill>
                  <a:schemeClr val="tx1"/>
                </a:solidFill>
              </a:rPr>
              <a:t>specifika behörighetskrav</a:t>
            </a:r>
            <a:r>
              <a:rPr lang="sv-FI">
                <a:solidFill>
                  <a:schemeClr val="tx1"/>
                </a:solidFill>
              </a:rPr>
              <a:t>. Kraven ställs i </a:t>
            </a:r>
            <a:r>
              <a:rPr lang="sv-FI" u="sng">
                <a:solidFill>
                  <a:schemeClr val="tx1"/>
                </a:solidFill>
              </a:rPr>
              <a:t>t.ex. </a:t>
            </a:r>
            <a:r>
              <a:rPr lang="sv-FI">
                <a:solidFill>
                  <a:schemeClr val="tx1"/>
                </a:solidFill>
              </a:rPr>
              <a:t>socialvårdslagen, äldrelagen och barnskyddslagen. </a:t>
            </a:r>
            <a:endParaRPr lang="en-US">
              <a:solidFill>
                <a:schemeClr val="tx1"/>
              </a:solidFill>
            </a:endParaRPr>
          </a:p>
        </p:txBody>
      </p:sp>
      <p:sp>
        <p:nvSpPr>
          <p:cNvPr id="6" name="Rektangel: rundade hörn 5">
            <a:extLst>
              <a:ext uri="{FF2B5EF4-FFF2-40B4-BE49-F238E27FC236}">
                <a16:creationId xmlns:a16="http://schemas.microsoft.com/office/drawing/2014/main" id="{08224DAC-CEA7-4A65-B8F8-75586C9E90E1}"/>
              </a:ext>
            </a:extLst>
          </p:cNvPr>
          <p:cNvSpPr/>
          <p:nvPr/>
        </p:nvSpPr>
        <p:spPr>
          <a:xfrm>
            <a:off x="4526842" y="3529046"/>
            <a:ext cx="7394223" cy="1373296"/>
          </a:xfrm>
          <a:prstGeom prst="roundRect">
            <a:avLst/>
          </a:prstGeom>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lvl="0"/>
            <a:r>
              <a:rPr lang="sv-FI">
                <a:solidFill>
                  <a:schemeClr val="tx1"/>
                </a:solidFill>
              </a:rPr>
              <a:t>I 64 §</a:t>
            </a:r>
            <a:r>
              <a:rPr lang="sv-FI" i="1">
                <a:solidFill>
                  <a:schemeClr val="tx1"/>
                </a:solidFill>
              </a:rPr>
              <a:t> Socialvårdens personal, lokaler och hjälpmedel</a:t>
            </a:r>
            <a:r>
              <a:rPr lang="sv-FI">
                <a:solidFill>
                  <a:schemeClr val="tx1"/>
                </a:solidFill>
              </a:rPr>
              <a:t> i landskapslag (2020:12) om socialvård (socialvårdslagen) konstateras att </a:t>
            </a:r>
            <a:r>
              <a:rPr lang="sv-FI" u="sng">
                <a:solidFill>
                  <a:schemeClr val="tx1"/>
                </a:solidFill>
              </a:rPr>
              <a:t>socialvården ska ha ett tillräckligt antal yrkesutbildade personer inom socialvården samt annan personal </a:t>
            </a:r>
            <a:r>
              <a:rPr lang="sv-FI">
                <a:solidFill>
                  <a:schemeClr val="tx1"/>
                </a:solidFill>
              </a:rPr>
              <a:t>som deltar i klientarbetet. </a:t>
            </a:r>
            <a:endParaRPr lang="sv-FI"/>
          </a:p>
        </p:txBody>
      </p:sp>
      <p:sp>
        <p:nvSpPr>
          <p:cNvPr id="7" name="Rektangel: rundade hörn 6">
            <a:extLst>
              <a:ext uri="{FF2B5EF4-FFF2-40B4-BE49-F238E27FC236}">
                <a16:creationId xmlns:a16="http://schemas.microsoft.com/office/drawing/2014/main" id="{12DEC937-F649-4BD9-813D-AD7C9B52628C}"/>
              </a:ext>
            </a:extLst>
          </p:cNvPr>
          <p:cNvSpPr/>
          <p:nvPr/>
        </p:nvSpPr>
        <p:spPr>
          <a:xfrm>
            <a:off x="4526842" y="5012268"/>
            <a:ext cx="7394223" cy="1621928"/>
          </a:xfrm>
          <a:prstGeom prst="roundRect">
            <a:avLst/>
          </a:prstGeom>
          <a:ln w="2857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r>
              <a:rPr lang="sv-FI" sz="1600">
                <a:solidFill>
                  <a:schemeClr val="tx1"/>
                </a:solidFill>
              </a:rPr>
              <a:t>I 21§ </a:t>
            </a:r>
            <a:r>
              <a:rPr lang="sv-FI" sz="1600" i="1">
                <a:solidFill>
                  <a:schemeClr val="tx1"/>
                </a:solidFill>
              </a:rPr>
              <a:t>Personal</a:t>
            </a:r>
            <a:r>
              <a:rPr lang="sv-FI" sz="1600">
                <a:solidFill>
                  <a:schemeClr val="tx1"/>
                </a:solidFill>
              </a:rPr>
              <a:t> i Äldrelag (2020:9) för Åland (äldrelagen) konstateras att </a:t>
            </a:r>
            <a:r>
              <a:rPr lang="sv-FI" sz="1600" u="sng">
                <a:solidFill>
                  <a:schemeClr val="tx1"/>
                </a:solidFill>
              </a:rPr>
              <a:t>en verksamhetsenhet ska ha en personal som till antal, utbildning och uppgiftsstruktur </a:t>
            </a:r>
            <a:r>
              <a:rPr lang="sv-FI" sz="1600">
                <a:solidFill>
                  <a:schemeClr val="tx1"/>
                </a:solidFill>
              </a:rPr>
              <a:t>garanterar att de äldre tillhandahålls service av god kvalitet och som motsvarar det servicebehov som de äldres funktionsförmåga förutsätter. Vid en verksamhetsenhet med dygnet runt verksamhet ska det finnas tillräckligt med personal alla tider på dygnet. </a:t>
            </a:r>
          </a:p>
        </p:txBody>
      </p:sp>
    </p:spTree>
    <p:extLst>
      <p:ext uri="{BB962C8B-B14F-4D97-AF65-F5344CB8AC3E}">
        <p14:creationId xmlns:p14="http://schemas.microsoft.com/office/powerpoint/2010/main" val="428405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37565FBF-79BF-4ECD-A4D3-F3B194B8693A}"/>
              </a:ext>
            </a:extLst>
          </p:cNvPr>
          <p:cNvSpPr/>
          <p:nvPr/>
        </p:nvSpPr>
        <p:spPr>
          <a:xfrm>
            <a:off x="338667" y="3048000"/>
            <a:ext cx="11243733" cy="1975556"/>
          </a:xfrm>
          <a:prstGeom prst="roundRect">
            <a:avLst/>
          </a:prstGeom>
          <a:solidFill>
            <a:schemeClr val="accent6">
              <a:lumMod val="20000"/>
              <a:lumOff val="80000"/>
            </a:schemeClr>
          </a:solidFill>
          <a:ln w="3175">
            <a:prstDash val="solid"/>
            <a:extLst>
              <a:ext uri="{C807C97D-BFC1-408E-A445-0C87EB9F89A2}">
                <ask:lineSketchStyleProps xmlns:ask="http://schemas.microsoft.com/office/drawing/2018/sketchyshapes">
                  <ask:type>
                    <ask:lineSketchNon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a:endParaRPr lang="sv-FI"/>
          </a:p>
        </p:txBody>
      </p:sp>
      <p:sp>
        <p:nvSpPr>
          <p:cNvPr id="3" name="Rektangel: rundade hörn 2">
            <a:extLst>
              <a:ext uri="{FF2B5EF4-FFF2-40B4-BE49-F238E27FC236}">
                <a16:creationId xmlns:a16="http://schemas.microsoft.com/office/drawing/2014/main" id="{2A11C4C2-D1A0-4162-885A-7D1B9FDD3E86}"/>
              </a:ext>
            </a:extLst>
          </p:cNvPr>
          <p:cNvSpPr/>
          <p:nvPr/>
        </p:nvSpPr>
        <p:spPr>
          <a:xfrm>
            <a:off x="338667" y="508000"/>
            <a:ext cx="11243733" cy="2077156"/>
          </a:xfrm>
          <a:prstGeom prst="roundRect">
            <a:avLst/>
          </a:prstGeom>
          <a:solidFill>
            <a:schemeClr val="accent4">
              <a:lumMod val="20000"/>
              <a:lumOff val="80000"/>
            </a:schemeClr>
          </a:solidFill>
          <a:ln w="317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lang="sv-FI"/>
          </a:p>
        </p:txBody>
      </p:sp>
      <p:sp>
        <p:nvSpPr>
          <p:cNvPr id="2" name="Rektangel 1">
            <a:extLst>
              <a:ext uri="{FF2B5EF4-FFF2-40B4-BE49-F238E27FC236}">
                <a16:creationId xmlns:a16="http://schemas.microsoft.com/office/drawing/2014/main" id="{5A8E6D1B-75F0-4EFC-B276-E98A287B273A}"/>
              </a:ext>
            </a:extLst>
          </p:cNvPr>
          <p:cNvSpPr/>
          <p:nvPr/>
        </p:nvSpPr>
        <p:spPr>
          <a:xfrm>
            <a:off x="530577" y="609599"/>
            <a:ext cx="10972801" cy="4154984"/>
          </a:xfrm>
          <a:prstGeom prst="rect">
            <a:avLst/>
          </a:prstGeom>
        </p:spPr>
        <p:txBody>
          <a:bodyPr wrap="square" anchor="t">
            <a:spAutoFit/>
          </a:bodyPr>
          <a:lstStyle/>
          <a:p>
            <a:pPr marL="342900" indent="-342900">
              <a:buFont typeface="Wingdings" panose="05000000000000000000" pitchFamily="2" charset="2"/>
              <a:buChar char="q"/>
            </a:pPr>
            <a:r>
              <a:rPr lang="sv-FI" sz="2400"/>
              <a:t>Den nya socialvårdslagen avgränsar alltså inte uppgifterna inom socialvården så att de endast får utföras av de yrkesgrupper som nämns i lagen om yrkesutbildade personer inom socialvården. Lagen tar inte heller ställning till vilka klientgrupper den övriga personalen som deltar i klientarbetet får arbeta med. Det finns dock specifika uppgifter som har behörighetskrav.</a:t>
            </a:r>
          </a:p>
          <a:p>
            <a:endParaRPr lang="sv-FI" sz="2400"/>
          </a:p>
          <a:p>
            <a:endParaRPr lang="sv-FI" sz="2400"/>
          </a:p>
          <a:p>
            <a:pPr marL="342900" indent="-342900">
              <a:buFont typeface="Wingdings" panose="05000000000000000000" pitchFamily="2" charset="2"/>
              <a:buChar char="q"/>
            </a:pPr>
            <a:r>
              <a:rPr lang="sv-FI" sz="2400"/>
              <a:t>Arbetsgivaren behöver känna till den lagstiftning som gäller för verksamhet inom socialvården, också när nya anställda rekryteras för olika uppgifter. Arbetsgivaren bör vid inrättandet av en befattning fastställa vilka arbetsuppgifter som ingår och bestämma behörighetskraven därefter. </a:t>
            </a:r>
            <a:endParaRPr lang="sv-FI" sz="2400">
              <a:cs typeface="Calibri"/>
            </a:endParaRPr>
          </a:p>
        </p:txBody>
      </p:sp>
    </p:spTree>
    <p:extLst>
      <p:ext uri="{BB962C8B-B14F-4D97-AF65-F5344CB8AC3E}">
        <p14:creationId xmlns:p14="http://schemas.microsoft.com/office/powerpoint/2010/main" val="3311404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5E1485B2-F29D-4E70-A210-691BB0E157C1}"/>
              </a:ext>
            </a:extLst>
          </p:cNvPr>
          <p:cNvSpPr/>
          <p:nvPr/>
        </p:nvSpPr>
        <p:spPr>
          <a:xfrm>
            <a:off x="383821" y="3264925"/>
            <a:ext cx="11334045" cy="2763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3" name="Rektangel 2">
            <a:extLst>
              <a:ext uri="{FF2B5EF4-FFF2-40B4-BE49-F238E27FC236}">
                <a16:creationId xmlns:a16="http://schemas.microsoft.com/office/drawing/2014/main" id="{D9DCF985-B8FF-4107-A985-D2BB9F83BD5A}"/>
              </a:ext>
            </a:extLst>
          </p:cNvPr>
          <p:cNvSpPr/>
          <p:nvPr/>
        </p:nvSpPr>
        <p:spPr>
          <a:xfrm>
            <a:off x="383822" y="474133"/>
            <a:ext cx="11334045" cy="2438400"/>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sv-FI"/>
          </a:p>
        </p:txBody>
      </p:sp>
      <p:sp>
        <p:nvSpPr>
          <p:cNvPr id="2" name="Rektangel 1">
            <a:extLst>
              <a:ext uri="{FF2B5EF4-FFF2-40B4-BE49-F238E27FC236}">
                <a16:creationId xmlns:a16="http://schemas.microsoft.com/office/drawing/2014/main" id="{126511AB-4A16-4AFD-81B6-F52FA7C14FA1}"/>
              </a:ext>
            </a:extLst>
          </p:cNvPr>
          <p:cNvSpPr/>
          <p:nvPr/>
        </p:nvSpPr>
        <p:spPr>
          <a:xfrm>
            <a:off x="474133" y="632178"/>
            <a:ext cx="11209867" cy="5604163"/>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sv-FI" sz="2800">
                <a:latin typeface="Calibri" panose="020F0502020204030204" pitchFamily="34" charset="0"/>
                <a:ea typeface="Calibri" panose="020F0502020204030204" pitchFamily="34" charset="0"/>
                <a:cs typeface="Times New Roman" panose="02020603050405020304" pitchFamily="18" charset="0"/>
              </a:rPr>
              <a:t>Tanken är att arbetsgivarna ska kunna reformera uppgiftsstrukturen och arbetsfördelningen inom socialvården så att en del uppgifter kan skötas av socionom YH eller närvårdare, medan socialarbetare sköter de uppgifter där det i lag fastställs krav på socialarbetarbehörighet. </a:t>
            </a:r>
          </a:p>
          <a:p>
            <a:pPr marL="342900" lvl="0" indent="-342900">
              <a:lnSpc>
                <a:spcPct val="107000"/>
              </a:lnSpc>
              <a:spcAft>
                <a:spcPts val="0"/>
              </a:spcAft>
              <a:buFont typeface="Symbol" panose="05050102010706020507" pitchFamily="18" charset="2"/>
              <a:buChar char=""/>
            </a:pPr>
            <a:endParaRPr lang="sv-FI" sz="28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sv-FI" sz="28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sv-FI" sz="2800">
                <a:latin typeface="Calibri" panose="020F0502020204030204" pitchFamily="34" charset="0"/>
                <a:ea typeface="Calibri" panose="020F0502020204030204" pitchFamily="34" charset="0"/>
                <a:cs typeface="Times New Roman" panose="02020603050405020304" pitchFamily="18" charset="0"/>
              </a:rPr>
              <a:t>Ett av syftena med reformen för de ”inom socialvård yrkesutbildade personerna” är att samma krav på legitimering och registrering i centralregister ska gälla för både personal inom socialvården och hälso- och sjukvården. Socialvårdens klienter får en jämlik ställning till hälso- och sjukvårdens patienter. </a:t>
            </a:r>
          </a:p>
          <a:p>
            <a:pPr lvl="0">
              <a:lnSpc>
                <a:spcPct val="107000"/>
              </a:lnSpc>
              <a:spcAft>
                <a:spcPts val="800"/>
              </a:spcAft>
            </a:pPr>
            <a:endParaRPr lang="sv-FI" sz="28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07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ktangel: rundade hörn 23">
            <a:extLst>
              <a:ext uri="{FF2B5EF4-FFF2-40B4-BE49-F238E27FC236}">
                <a16:creationId xmlns:a16="http://schemas.microsoft.com/office/drawing/2014/main" id="{D42A3CCF-F7D5-4621-A2ED-5FDE0D34BCE8}"/>
              </a:ext>
            </a:extLst>
          </p:cNvPr>
          <p:cNvSpPr/>
          <p:nvPr/>
        </p:nvSpPr>
        <p:spPr>
          <a:xfrm>
            <a:off x="5604249" y="2373570"/>
            <a:ext cx="1614870" cy="1616149"/>
          </a:xfrm>
          <a:prstGeom prst="roundRect">
            <a:avLst/>
          </a:prstGeom>
          <a:solidFill>
            <a:srgbClr val="FFE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graphicFrame>
        <p:nvGraphicFramePr>
          <p:cNvPr id="3" name="Diagram 2">
            <a:extLst>
              <a:ext uri="{FF2B5EF4-FFF2-40B4-BE49-F238E27FC236}">
                <a16:creationId xmlns:a16="http://schemas.microsoft.com/office/drawing/2014/main" id="{70BCEF41-68BA-4E63-951F-7F5E91715623}"/>
              </a:ext>
            </a:extLst>
          </p:cNvPr>
          <p:cNvGraphicFramePr/>
          <p:nvPr>
            <p:extLst>
              <p:ext uri="{D42A27DB-BD31-4B8C-83A1-F6EECF244321}">
                <p14:modId xmlns:p14="http://schemas.microsoft.com/office/powerpoint/2010/main" val="3506487201"/>
              </p:ext>
            </p:extLst>
          </p:nvPr>
        </p:nvGraphicFramePr>
        <p:xfrm>
          <a:off x="6812824" y="69260"/>
          <a:ext cx="4940594"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dobjekt 4">
            <a:extLst>
              <a:ext uri="{FF2B5EF4-FFF2-40B4-BE49-F238E27FC236}">
                <a16:creationId xmlns:a16="http://schemas.microsoft.com/office/drawing/2014/main" id="{BD753B9B-ECD1-4C05-B85A-7A8896B3F771}"/>
              </a:ext>
            </a:extLst>
          </p:cNvPr>
          <p:cNvPicPr>
            <a:picLocks noChangeAspect="1"/>
          </p:cNvPicPr>
          <p:nvPr/>
        </p:nvPicPr>
        <p:blipFill>
          <a:blip r:embed="rId7"/>
          <a:stretch>
            <a:fillRect/>
          </a:stretch>
        </p:blipFill>
        <p:spPr>
          <a:xfrm>
            <a:off x="9007055" y="5505487"/>
            <a:ext cx="2843323" cy="1118596"/>
          </a:xfrm>
          <a:prstGeom prst="rect">
            <a:avLst/>
          </a:prstGeom>
        </p:spPr>
      </p:pic>
      <p:sp>
        <p:nvSpPr>
          <p:cNvPr id="9" name="textruta 8">
            <a:extLst>
              <a:ext uri="{FF2B5EF4-FFF2-40B4-BE49-F238E27FC236}">
                <a16:creationId xmlns:a16="http://schemas.microsoft.com/office/drawing/2014/main" id="{4C99C8DC-1DCA-4EEA-AB49-CD906910ED4E}"/>
              </a:ext>
            </a:extLst>
          </p:cNvPr>
          <p:cNvSpPr txBox="1"/>
          <p:nvPr/>
        </p:nvSpPr>
        <p:spPr>
          <a:xfrm>
            <a:off x="9190074" y="5546865"/>
            <a:ext cx="2488019" cy="1138773"/>
          </a:xfrm>
          <a:prstGeom prst="rect">
            <a:avLst/>
          </a:prstGeom>
          <a:noFill/>
        </p:spPr>
        <p:txBody>
          <a:bodyPr wrap="square" rtlCol="0">
            <a:spAutoFit/>
          </a:bodyPr>
          <a:lstStyle/>
          <a:p>
            <a:pPr algn="ctr"/>
            <a:r>
              <a:rPr lang="sv-FI" sz="1600">
                <a:solidFill>
                  <a:schemeClr val="bg1"/>
                </a:solidFill>
              </a:rPr>
              <a:t>Bedömning långvarig institutionsvård (ÄL 17§)</a:t>
            </a:r>
          </a:p>
          <a:p>
            <a:r>
              <a:rPr lang="sv-FI" sz="1200">
                <a:solidFill>
                  <a:schemeClr val="bg1"/>
                </a:solidFill>
              </a:rPr>
              <a:t>      + ÅHS primärvård</a:t>
            </a:r>
          </a:p>
          <a:p>
            <a:pPr algn="ctr"/>
            <a:r>
              <a:rPr lang="sv-FI" sz="1200">
                <a:solidFill>
                  <a:schemeClr val="bg1"/>
                </a:solidFill>
              </a:rPr>
              <a:t>+ läkare (medicinska behovet)</a:t>
            </a:r>
          </a:p>
          <a:p>
            <a:pPr algn="ctr"/>
            <a:endParaRPr lang="sv-FI" sz="1200">
              <a:solidFill>
                <a:schemeClr val="bg1"/>
              </a:solidFill>
            </a:endParaRPr>
          </a:p>
        </p:txBody>
      </p:sp>
      <p:cxnSp>
        <p:nvCxnSpPr>
          <p:cNvPr id="14" name="Rak pilkoppling 13">
            <a:extLst>
              <a:ext uri="{FF2B5EF4-FFF2-40B4-BE49-F238E27FC236}">
                <a16:creationId xmlns:a16="http://schemas.microsoft.com/office/drawing/2014/main" id="{752103DB-87E0-4EE4-A171-D31AD1324699}"/>
              </a:ext>
            </a:extLst>
          </p:cNvPr>
          <p:cNvCxnSpPr>
            <a:cxnSpLocks/>
            <a:stCxn id="5" idx="0"/>
          </p:cNvCxnSpPr>
          <p:nvPr/>
        </p:nvCxnSpPr>
        <p:spPr>
          <a:xfrm flipH="1" flipV="1">
            <a:off x="10322393" y="5399195"/>
            <a:ext cx="106324" cy="1062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ktangel: rundade hörn 14">
            <a:extLst>
              <a:ext uri="{FF2B5EF4-FFF2-40B4-BE49-F238E27FC236}">
                <a16:creationId xmlns:a16="http://schemas.microsoft.com/office/drawing/2014/main" id="{52704795-B83E-4A8A-A479-9E0F05A32A4A}"/>
              </a:ext>
            </a:extLst>
          </p:cNvPr>
          <p:cNvSpPr/>
          <p:nvPr/>
        </p:nvSpPr>
        <p:spPr>
          <a:xfrm>
            <a:off x="7620624" y="3238416"/>
            <a:ext cx="1233377" cy="11185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16" name="textruta 15">
            <a:extLst>
              <a:ext uri="{FF2B5EF4-FFF2-40B4-BE49-F238E27FC236}">
                <a16:creationId xmlns:a16="http://schemas.microsoft.com/office/drawing/2014/main" id="{555FAFA3-6892-49CD-AB7A-6C5F825B82E8}"/>
              </a:ext>
            </a:extLst>
          </p:cNvPr>
          <p:cNvSpPr txBox="1"/>
          <p:nvPr/>
        </p:nvSpPr>
        <p:spPr>
          <a:xfrm>
            <a:off x="7624833" y="3627100"/>
            <a:ext cx="1236135" cy="523220"/>
          </a:xfrm>
          <a:prstGeom prst="rect">
            <a:avLst/>
          </a:prstGeom>
          <a:noFill/>
        </p:spPr>
        <p:txBody>
          <a:bodyPr wrap="square" rtlCol="0">
            <a:spAutoFit/>
          </a:bodyPr>
          <a:lstStyle/>
          <a:p>
            <a:pPr algn="ctr"/>
            <a:r>
              <a:rPr lang="sv-FI" sz="1600">
                <a:solidFill>
                  <a:schemeClr val="bg1"/>
                </a:solidFill>
              </a:rPr>
              <a:t>Beslut</a:t>
            </a:r>
          </a:p>
          <a:p>
            <a:pPr algn="ctr"/>
            <a:endParaRPr lang="sv-FI" sz="1200">
              <a:solidFill>
                <a:schemeClr val="bg1"/>
              </a:solidFill>
            </a:endParaRPr>
          </a:p>
        </p:txBody>
      </p:sp>
      <p:pic>
        <p:nvPicPr>
          <p:cNvPr id="17" name="Bildobjekt 16">
            <a:extLst>
              <a:ext uri="{FF2B5EF4-FFF2-40B4-BE49-F238E27FC236}">
                <a16:creationId xmlns:a16="http://schemas.microsoft.com/office/drawing/2014/main" id="{D9004C96-24C7-4469-84D9-299C6814D62F}"/>
              </a:ext>
            </a:extLst>
          </p:cNvPr>
          <p:cNvPicPr>
            <a:picLocks noChangeAspect="1"/>
          </p:cNvPicPr>
          <p:nvPr/>
        </p:nvPicPr>
        <p:blipFill>
          <a:blip r:embed="rId8"/>
          <a:stretch>
            <a:fillRect/>
          </a:stretch>
        </p:blipFill>
        <p:spPr>
          <a:xfrm rot="9261107">
            <a:off x="8820886" y="3696614"/>
            <a:ext cx="150390" cy="237153"/>
          </a:xfrm>
          <a:prstGeom prst="rect">
            <a:avLst/>
          </a:prstGeom>
        </p:spPr>
      </p:pic>
      <p:sp>
        <p:nvSpPr>
          <p:cNvPr id="22" name="textruta 21">
            <a:extLst>
              <a:ext uri="{FF2B5EF4-FFF2-40B4-BE49-F238E27FC236}">
                <a16:creationId xmlns:a16="http://schemas.microsoft.com/office/drawing/2014/main" id="{01D0A7FE-5D5C-4E2F-81B2-F635B50A74CC}"/>
              </a:ext>
            </a:extLst>
          </p:cNvPr>
          <p:cNvSpPr txBox="1"/>
          <p:nvPr/>
        </p:nvSpPr>
        <p:spPr>
          <a:xfrm>
            <a:off x="5676266" y="2458369"/>
            <a:ext cx="1470835" cy="1446550"/>
          </a:xfrm>
          <a:prstGeom prst="rect">
            <a:avLst/>
          </a:prstGeom>
          <a:solidFill>
            <a:srgbClr val="FFE697"/>
          </a:solidFill>
        </p:spPr>
        <p:txBody>
          <a:bodyPr wrap="square" rtlCol="0">
            <a:spAutoFit/>
          </a:bodyPr>
          <a:lstStyle/>
          <a:p>
            <a:pPr algn="ctr"/>
            <a:r>
              <a:rPr lang="sv-FI" sz="1600"/>
              <a:t>Tjänstemän</a:t>
            </a:r>
          </a:p>
          <a:p>
            <a:pPr algn="ctr"/>
            <a:r>
              <a:rPr lang="sv-FI" sz="1200"/>
              <a:t>57 § kommunallagen</a:t>
            </a:r>
          </a:p>
          <a:p>
            <a:pPr algn="ctr"/>
            <a:r>
              <a:rPr lang="sv-FI" sz="1200"/>
              <a:t>” Kommunens myndighetsuppgifter skall skötas av tjänstemän”</a:t>
            </a:r>
          </a:p>
        </p:txBody>
      </p:sp>
      <p:graphicFrame>
        <p:nvGraphicFramePr>
          <p:cNvPr id="26" name="Diagram 25">
            <a:extLst>
              <a:ext uri="{FF2B5EF4-FFF2-40B4-BE49-F238E27FC236}">
                <a16:creationId xmlns:a16="http://schemas.microsoft.com/office/drawing/2014/main" id="{115E83B8-3927-449C-9152-5F1CA10C0D5C}"/>
              </a:ext>
            </a:extLst>
          </p:cNvPr>
          <p:cNvGraphicFramePr/>
          <p:nvPr>
            <p:extLst>
              <p:ext uri="{D42A27DB-BD31-4B8C-83A1-F6EECF244321}">
                <p14:modId xmlns:p14="http://schemas.microsoft.com/office/powerpoint/2010/main" val="1774014794"/>
              </p:ext>
            </p:extLst>
          </p:nvPr>
        </p:nvGraphicFramePr>
        <p:xfrm>
          <a:off x="92344" y="1230796"/>
          <a:ext cx="8196941" cy="628738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cxnSp>
        <p:nvCxnSpPr>
          <p:cNvPr id="36" name="Rak koppling 35">
            <a:extLst>
              <a:ext uri="{FF2B5EF4-FFF2-40B4-BE49-F238E27FC236}">
                <a16:creationId xmlns:a16="http://schemas.microsoft.com/office/drawing/2014/main" id="{5175D1F4-A2EA-4D5D-8E6F-35D5894ED4C4}"/>
              </a:ext>
            </a:extLst>
          </p:cNvPr>
          <p:cNvCxnSpPr/>
          <p:nvPr/>
        </p:nvCxnSpPr>
        <p:spPr>
          <a:xfrm>
            <a:off x="7258724" y="2700670"/>
            <a:ext cx="489486"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koppling 37">
            <a:extLst>
              <a:ext uri="{FF2B5EF4-FFF2-40B4-BE49-F238E27FC236}">
                <a16:creationId xmlns:a16="http://schemas.microsoft.com/office/drawing/2014/main" id="{DF9932CB-2259-4BF4-A59A-F58E12065626}"/>
              </a:ext>
            </a:extLst>
          </p:cNvPr>
          <p:cNvCxnSpPr>
            <a:cxnSpLocks/>
          </p:cNvCxnSpPr>
          <p:nvPr/>
        </p:nvCxnSpPr>
        <p:spPr>
          <a:xfrm flipH="1">
            <a:off x="5126763" y="3429000"/>
            <a:ext cx="477489" cy="246749"/>
          </a:xfrm>
          <a:prstGeom prst="line">
            <a:avLst/>
          </a:prstGeom>
        </p:spPr>
        <p:style>
          <a:lnRef idx="1">
            <a:schemeClr val="dk1"/>
          </a:lnRef>
          <a:fillRef idx="0">
            <a:schemeClr val="dk1"/>
          </a:fillRef>
          <a:effectRef idx="0">
            <a:schemeClr val="dk1"/>
          </a:effectRef>
          <a:fontRef idx="minor">
            <a:schemeClr val="tx1"/>
          </a:fontRef>
        </p:style>
      </p:cxnSp>
      <p:pic>
        <p:nvPicPr>
          <p:cNvPr id="39" name="Bildobjekt 38">
            <a:extLst>
              <a:ext uri="{FF2B5EF4-FFF2-40B4-BE49-F238E27FC236}">
                <a16:creationId xmlns:a16="http://schemas.microsoft.com/office/drawing/2014/main" id="{0C2982B6-077A-4FF7-9FC6-2145AB458FA0}"/>
              </a:ext>
            </a:extLst>
          </p:cNvPr>
          <p:cNvPicPr>
            <a:picLocks noChangeAspect="1"/>
          </p:cNvPicPr>
          <p:nvPr/>
        </p:nvPicPr>
        <p:blipFill>
          <a:blip r:embed="rId14"/>
          <a:stretch>
            <a:fillRect/>
          </a:stretch>
        </p:blipFill>
        <p:spPr>
          <a:xfrm>
            <a:off x="113511" y="69260"/>
            <a:ext cx="2743590" cy="4559184"/>
          </a:xfrm>
          <a:prstGeom prst="rect">
            <a:avLst/>
          </a:prstGeom>
        </p:spPr>
      </p:pic>
      <p:sp>
        <p:nvSpPr>
          <p:cNvPr id="41" name="Rektangel: rundade hörn 40">
            <a:extLst>
              <a:ext uri="{FF2B5EF4-FFF2-40B4-BE49-F238E27FC236}">
                <a16:creationId xmlns:a16="http://schemas.microsoft.com/office/drawing/2014/main" id="{C7230776-F726-4FBA-B2CB-103769C53BC2}"/>
              </a:ext>
            </a:extLst>
          </p:cNvPr>
          <p:cNvSpPr/>
          <p:nvPr/>
        </p:nvSpPr>
        <p:spPr>
          <a:xfrm>
            <a:off x="3459300" y="133945"/>
            <a:ext cx="3460544" cy="973457"/>
          </a:xfrm>
          <a:prstGeom prst="roundRect">
            <a:avLst/>
          </a:prstGeom>
          <a:solidFill>
            <a:srgbClr val="FFE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pic>
        <p:nvPicPr>
          <p:cNvPr id="42" name="Bildobjekt 41">
            <a:extLst>
              <a:ext uri="{FF2B5EF4-FFF2-40B4-BE49-F238E27FC236}">
                <a16:creationId xmlns:a16="http://schemas.microsoft.com/office/drawing/2014/main" id="{8CF30D45-1E99-4AA7-9B86-0F75A8F717A2}"/>
              </a:ext>
            </a:extLst>
          </p:cNvPr>
          <p:cNvPicPr>
            <a:picLocks noChangeAspect="1"/>
          </p:cNvPicPr>
          <p:nvPr/>
        </p:nvPicPr>
        <p:blipFill>
          <a:blip r:embed="rId15"/>
          <a:stretch>
            <a:fillRect/>
          </a:stretch>
        </p:blipFill>
        <p:spPr>
          <a:xfrm>
            <a:off x="5154286" y="1423470"/>
            <a:ext cx="2274005" cy="865299"/>
          </a:xfrm>
          <a:prstGeom prst="rect">
            <a:avLst/>
          </a:prstGeom>
        </p:spPr>
      </p:pic>
      <p:sp>
        <p:nvSpPr>
          <p:cNvPr id="43" name="textruta 42">
            <a:extLst>
              <a:ext uri="{FF2B5EF4-FFF2-40B4-BE49-F238E27FC236}">
                <a16:creationId xmlns:a16="http://schemas.microsoft.com/office/drawing/2014/main" id="{73A86FB5-C8BF-4CC1-A0AE-694FC55C2ED8}"/>
              </a:ext>
            </a:extLst>
          </p:cNvPr>
          <p:cNvSpPr txBox="1"/>
          <p:nvPr/>
        </p:nvSpPr>
        <p:spPr>
          <a:xfrm>
            <a:off x="3531317" y="157191"/>
            <a:ext cx="3388526" cy="892552"/>
          </a:xfrm>
          <a:prstGeom prst="rect">
            <a:avLst/>
          </a:prstGeom>
          <a:solidFill>
            <a:srgbClr val="FFE697"/>
          </a:solidFill>
        </p:spPr>
        <p:txBody>
          <a:bodyPr wrap="square" rtlCol="0">
            <a:spAutoFit/>
          </a:bodyPr>
          <a:lstStyle/>
          <a:p>
            <a:pPr algn="ctr"/>
            <a:r>
              <a:rPr lang="sv-FI" sz="1600"/>
              <a:t>Socialvårdens personal SVL 64 § </a:t>
            </a:r>
          </a:p>
          <a:p>
            <a:pPr algn="ctr"/>
            <a:r>
              <a:rPr lang="sv-FI" sz="1200"/>
              <a:t>”kommunen ska ha tillräckligt antal yrkesutbildade personer inom socialvården samt annan personal som deltar i klientarbetet”</a:t>
            </a:r>
          </a:p>
        </p:txBody>
      </p:sp>
      <p:sp>
        <p:nvSpPr>
          <p:cNvPr id="44" name="textruta 43">
            <a:extLst>
              <a:ext uri="{FF2B5EF4-FFF2-40B4-BE49-F238E27FC236}">
                <a16:creationId xmlns:a16="http://schemas.microsoft.com/office/drawing/2014/main" id="{C1DBDF72-A864-49B5-B080-EE48837F0ABF}"/>
              </a:ext>
            </a:extLst>
          </p:cNvPr>
          <p:cNvSpPr txBox="1"/>
          <p:nvPr/>
        </p:nvSpPr>
        <p:spPr>
          <a:xfrm>
            <a:off x="5202025" y="1396681"/>
            <a:ext cx="2274005" cy="892552"/>
          </a:xfrm>
          <a:prstGeom prst="rect">
            <a:avLst/>
          </a:prstGeom>
          <a:noFill/>
        </p:spPr>
        <p:txBody>
          <a:bodyPr wrap="square" rtlCol="0">
            <a:spAutoFit/>
          </a:bodyPr>
          <a:lstStyle/>
          <a:p>
            <a:r>
              <a:rPr lang="sv-FI" sz="1600"/>
              <a:t>Kontaktperson SVL 42 §</a:t>
            </a:r>
          </a:p>
          <a:p>
            <a:r>
              <a:rPr lang="sv-FI" sz="1200"/>
              <a:t>Yrkesutbildad inom socialvården eller, om motiverat yrkesutbildad inom hälso- och sjukvården</a:t>
            </a:r>
          </a:p>
        </p:txBody>
      </p:sp>
      <p:cxnSp>
        <p:nvCxnSpPr>
          <p:cNvPr id="47" name="Rak koppling 46">
            <a:extLst>
              <a:ext uri="{FF2B5EF4-FFF2-40B4-BE49-F238E27FC236}">
                <a16:creationId xmlns:a16="http://schemas.microsoft.com/office/drawing/2014/main" id="{A3A1B86B-DB01-49BB-8693-B2B9DB3DDD5C}"/>
              </a:ext>
            </a:extLst>
          </p:cNvPr>
          <p:cNvCxnSpPr>
            <a:cxnSpLocks/>
            <a:stCxn id="44" idx="3"/>
          </p:cNvCxnSpPr>
          <p:nvPr/>
        </p:nvCxnSpPr>
        <p:spPr>
          <a:xfrm>
            <a:off x="7476030" y="1842957"/>
            <a:ext cx="276243" cy="0"/>
          </a:xfrm>
          <a:prstGeom prst="line">
            <a:avLst/>
          </a:prstGeom>
        </p:spPr>
        <p:style>
          <a:lnRef idx="1">
            <a:schemeClr val="dk1"/>
          </a:lnRef>
          <a:fillRef idx="0">
            <a:schemeClr val="dk1"/>
          </a:fillRef>
          <a:effectRef idx="0">
            <a:schemeClr val="dk1"/>
          </a:effectRef>
          <a:fontRef idx="minor">
            <a:schemeClr val="tx1"/>
          </a:fontRef>
        </p:style>
      </p:cxnSp>
      <p:cxnSp>
        <p:nvCxnSpPr>
          <p:cNvPr id="51" name="Rak koppling 50">
            <a:extLst>
              <a:ext uri="{FF2B5EF4-FFF2-40B4-BE49-F238E27FC236}">
                <a16:creationId xmlns:a16="http://schemas.microsoft.com/office/drawing/2014/main" id="{E40CE1BC-73A1-464E-8F51-17FB4BD89DAA}"/>
              </a:ext>
            </a:extLst>
          </p:cNvPr>
          <p:cNvCxnSpPr>
            <a:cxnSpLocks/>
          </p:cNvCxnSpPr>
          <p:nvPr/>
        </p:nvCxnSpPr>
        <p:spPr>
          <a:xfrm flipH="1">
            <a:off x="5126763" y="2274659"/>
            <a:ext cx="479731" cy="1344925"/>
          </a:xfrm>
          <a:prstGeom prst="line">
            <a:avLst/>
          </a:prstGeom>
        </p:spPr>
        <p:style>
          <a:lnRef idx="1">
            <a:schemeClr val="dk1"/>
          </a:lnRef>
          <a:fillRef idx="0">
            <a:schemeClr val="dk1"/>
          </a:fillRef>
          <a:effectRef idx="0">
            <a:schemeClr val="dk1"/>
          </a:effectRef>
          <a:fontRef idx="minor">
            <a:schemeClr val="tx1"/>
          </a:fontRef>
        </p:style>
      </p:cxnSp>
      <p:cxnSp>
        <p:nvCxnSpPr>
          <p:cNvPr id="53" name="Rak koppling 52">
            <a:extLst>
              <a:ext uri="{FF2B5EF4-FFF2-40B4-BE49-F238E27FC236}">
                <a16:creationId xmlns:a16="http://schemas.microsoft.com/office/drawing/2014/main" id="{F67C6B30-A6ED-42A7-AFBE-25D3FA636AAB}"/>
              </a:ext>
            </a:extLst>
          </p:cNvPr>
          <p:cNvCxnSpPr>
            <a:cxnSpLocks/>
          </p:cNvCxnSpPr>
          <p:nvPr/>
        </p:nvCxnSpPr>
        <p:spPr>
          <a:xfrm flipH="1">
            <a:off x="5039533" y="1130105"/>
            <a:ext cx="7167" cy="2298895"/>
          </a:xfrm>
          <a:prstGeom prst="line">
            <a:avLst/>
          </a:prstGeom>
        </p:spPr>
        <p:style>
          <a:lnRef idx="1">
            <a:schemeClr val="dk1"/>
          </a:lnRef>
          <a:fillRef idx="0">
            <a:schemeClr val="dk1"/>
          </a:fillRef>
          <a:effectRef idx="0">
            <a:schemeClr val="dk1"/>
          </a:effectRef>
          <a:fontRef idx="minor">
            <a:schemeClr val="tx1"/>
          </a:fontRef>
        </p:style>
      </p:cxnSp>
      <p:cxnSp>
        <p:nvCxnSpPr>
          <p:cNvPr id="56" name="Rak koppling 55">
            <a:extLst>
              <a:ext uri="{FF2B5EF4-FFF2-40B4-BE49-F238E27FC236}">
                <a16:creationId xmlns:a16="http://schemas.microsoft.com/office/drawing/2014/main" id="{31E13FBE-43D7-4026-903C-FB37EA415574}"/>
              </a:ext>
            </a:extLst>
          </p:cNvPr>
          <p:cNvCxnSpPr>
            <a:cxnSpLocks/>
          </p:cNvCxnSpPr>
          <p:nvPr/>
        </p:nvCxnSpPr>
        <p:spPr>
          <a:xfrm>
            <a:off x="6828505" y="1049743"/>
            <a:ext cx="929174" cy="569737"/>
          </a:xfrm>
          <a:prstGeom prst="line">
            <a:avLst/>
          </a:prstGeom>
        </p:spPr>
        <p:style>
          <a:lnRef idx="1">
            <a:schemeClr val="dk1"/>
          </a:lnRef>
          <a:fillRef idx="0">
            <a:schemeClr val="dk1"/>
          </a:fillRef>
          <a:effectRef idx="0">
            <a:schemeClr val="dk1"/>
          </a:effectRef>
          <a:fontRef idx="minor">
            <a:schemeClr val="tx1"/>
          </a:fontRef>
        </p:style>
      </p:cxnSp>
      <p:sp>
        <p:nvSpPr>
          <p:cNvPr id="57" name="textruta 56">
            <a:extLst>
              <a:ext uri="{FF2B5EF4-FFF2-40B4-BE49-F238E27FC236}">
                <a16:creationId xmlns:a16="http://schemas.microsoft.com/office/drawing/2014/main" id="{50C866A9-A526-4E1A-A138-DC3D3BFD3832}"/>
              </a:ext>
            </a:extLst>
          </p:cNvPr>
          <p:cNvSpPr txBox="1"/>
          <p:nvPr/>
        </p:nvSpPr>
        <p:spPr>
          <a:xfrm>
            <a:off x="3018584" y="1296312"/>
            <a:ext cx="1919873" cy="1815882"/>
          </a:xfrm>
          <a:prstGeom prst="rect">
            <a:avLst/>
          </a:prstGeom>
          <a:noFill/>
        </p:spPr>
        <p:txBody>
          <a:bodyPr wrap="square" rtlCol="0">
            <a:spAutoFit/>
          </a:bodyPr>
          <a:lstStyle/>
          <a:p>
            <a:r>
              <a:rPr lang="sv-FI" sz="1600">
                <a:solidFill>
                  <a:schemeClr val="bg1"/>
                </a:solidFill>
              </a:rPr>
              <a:t>Barnatillsyningsman</a:t>
            </a:r>
          </a:p>
          <a:p>
            <a:endParaRPr lang="sv-FI" sz="1200">
              <a:solidFill>
                <a:schemeClr val="bg1"/>
              </a:solidFill>
            </a:endParaRPr>
          </a:p>
          <a:p>
            <a:r>
              <a:rPr lang="sv-FI" sz="1200">
                <a:solidFill>
                  <a:schemeClr val="bg1"/>
                </a:solidFill>
              </a:rPr>
              <a:t>SVL 66 § ”socialarbetare eller en person som har någon annan för uppgiften lämplig examen från universitet eller högskola som omfattar minst fyra års heltidsstudier”</a:t>
            </a:r>
          </a:p>
        </p:txBody>
      </p:sp>
      <p:sp>
        <p:nvSpPr>
          <p:cNvPr id="58" name="textruta 57">
            <a:extLst>
              <a:ext uri="{FF2B5EF4-FFF2-40B4-BE49-F238E27FC236}">
                <a16:creationId xmlns:a16="http://schemas.microsoft.com/office/drawing/2014/main" id="{D017C86B-A418-418D-85C4-2A6D717F5B60}"/>
              </a:ext>
            </a:extLst>
          </p:cNvPr>
          <p:cNvSpPr txBox="1"/>
          <p:nvPr/>
        </p:nvSpPr>
        <p:spPr>
          <a:xfrm>
            <a:off x="301469" y="228473"/>
            <a:ext cx="2734230" cy="4216539"/>
          </a:xfrm>
          <a:prstGeom prst="rect">
            <a:avLst/>
          </a:prstGeom>
          <a:noFill/>
        </p:spPr>
        <p:txBody>
          <a:bodyPr wrap="square" rtlCol="0">
            <a:spAutoFit/>
          </a:bodyPr>
          <a:lstStyle/>
          <a:p>
            <a:r>
              <a:rPr lang="sv-FI" sz="1600">
                <a:solidFill>
                  <a:schemeClr val="bg1"/>
                </a:solidFill>
              </a:rPr>
              <a:t>Ledning av socialvården</a:t>
            </a:r>
          </a:p>
          <a:p>
            <a:endParaRPr lang="sv-FI" sz="1200">
              <a:solidFill>
                <a:schemeClr val="bg1"/>
              </a:solidFill>
            </a:endParaRPr>
          </a:p>
          <a:p>
            <a:r>
              <a:rPr lang="sv-FI" sz="1200">
                <a:solidFill>
                  <a:schemeClr val="bg1"/>
                </a:solidFill>
              </a:rPr>
              <a:t>SVL 65 §1 mom. huvudsakligen administrativa ledningsuppgifter-socialarbetare eller en person som har en för uppgiften lämplig examen från universitet eller högskola som omfattar minst fyra års heltidsstudier. Därutöver krävs kännedom om branschen samt tillräcklig ledarskapsförmåga. </a:t>
            </a:r>
          </a:p>
          <a:p>
            <a:endParaRPr lang="sv-FI" sz="1200">
              <a:solidFill>
                <a:schemeClr val="bg1"/>
              </a:solidFill>
            </a:endParaRPr>
          </a:p>
          <a:p>
            <a:r>
              <a:rPr lang="sv-FI" sz="1200">
                <a:solidFill>
                  <a:schemeClr val="bg1"/>
                </a:solidFill>
              </a:rPr>
              <a:t>2 mom. yrkesmässiga ledningen av sociala arbetet - socialarbetare.</a:t>
            </a:r>
          </a:p>
          <a:p>
            <a:endParaRPr lang="sv-FI" sz="1200">
              <a:solidFill>
                <a:schemeClr val="bg1"/>
              </a:solidFill>
            </a:endParaRPr>
          </a:p>
          <a:p>
            <a:r>
              <a:rPr lang="sv-FI" sz="1200">
                <a:solidFill>
                  <a:schemeClr val="bg1"/>
                </a:solidFill>
              </a:rPr>
              <a:t>3 mom. Ledningsuppgifter inom socialvården omfattande styrning av klientarbetet - lämplig examen från universitet, högskola eller </a:t>
            </a:r>
          </a:p>
          <a:p>
            <a:r>
              <a:rPr lang="sv-FI" sz="1200">
                <a:solidFill>
                  <a:schemeClr val="bg1"/>
                </a:solidFill>
              </a:rPr>
              <a:t>yrkeshögskola som omfattar minst </a:t>
            </a:r>
          </a:p>
          <a:p>
            <a:r>
              <a:rPr lang="sv-FI" sz="1200">
                <a:solidFill>
                  <a:schemeClr val="bg1"/>
                </a:solidFill>
              </a:rPr>
              <a:t>tre års heltidsstudier. Därutöver krävs kännedom om branschen samt </a:t>
            </a:r>
          </a:p>
          <a:p>
            <a:r>
              <a:rPr lang="sv-FI" sz="1200">
                <a:solidFill>
                  <a:schemeClr val="bg1"/>
                </a:solidFill>
              </a:rPr>
              <a:t>tillräcklig ledarskapsförmåga.</a:t>
            </a:r>
          </a:p>
        </p:txBody>
      </p:sp>
      <p:cxnSp>
        <p:nvCxnSpPr>
          <p:cNvPr id="62" name="Rak koppling 61">
            <a:extLst>
              <a:ext uri="{FF2B5EF4-FFF2-40B4-BE49-F238E27FC236}">
                <a16:creationId xmlns:a16="http://schemas.microsoft.com/office/drawing/2014/main" id="{D6F92869-E4B3-4EC7-AC24-91A719C6A581}"/>
              </a:ext>
            </a:extLst>
          </p:cNvPr>
          <p:cNvCxnSpPr>
            <a:cxnSpLocks/>
          </p:cNvCxnSpPr>
          <p:nvPr/>
        </p:nvCxnSpPr>
        <p:spPr>
          <a:xfrm>
            <a:off x="2741702" y="3676516"/>
            <a:ext cx="230798" cy="0"/>
          </a:xfrm>
          <a:prstGeom prst="line">
            <a:avLst/>
          </a:prstGeom>
        </p:spPr>
        <p:style>
          <a:lnRef idx="1">
            <a:schemeClr val="dk1"/>
          </a:lnRef>
          <a:fillRef idx="0">
            <a:schemeClr val="dk1"/>
          </a:fillRef>
          <a:effectRef idx="0">
            <a:schemeClr val="dk1"/>
          </a:effectRef>
          <a:fontRef idx="minor">
            <a:schemeClr val="tx1"/>
          </a:fontRef>
        </p:style>
      </p:cxnSp>
      <p:cxnSp>
        <p:nvCxnSpPr>
          <p:cNvPr id="85" name="Rak koppling 84">
            <a:extLst>
              <a:ext uri="{FF2B5EF4-FFF2-40B4-BE49-F238E27FC236}">
                <a16:creationId xmlns:a16="http://schemas.microsoft.com/office/drawing/2014/main" id="{58258D08-551A-4E32-96EB-AA1731338A88}"/>
              </a:ext>
            </a:extLst>
          </p:cNvPr>
          <p:cNvCxnSpPr/>
          <p:nvPr/>
        </p:nvCxnSpPr>
        <p:spPr>
          <a:xfrm>
            <a:off x="5225580" y="4750819"/>
            <a:ext cx="152173" cy="88135"/>
          </a:xfrm>
          <a:prstGeom prst="line">
            <a:avLst/>
          </a:prstGeom>
        </p:spPr>
        <p:style>
          <a:lnRef idx="1">
            <a:schemeClr val="dk1"/>
          </a:lnRef>
          <a:fillRef idx="0">
            <a:schemeClr val="dk1"/>
          </a:fillRef>
          <a:effectRef idx="0">
            <a:schemeClr val="dk1"/>
          </a:effectRef>
          <a:fontRef idx="minor">
            <a:schemeClr val="tx1"/>
          </a:fontRef>
        </p:style>
      </p:cxnSp>
      <p:sp>
        <p:nvSpPr>
          <p:cNvPr id="87" name="Rektangel: rundade hörn 86">
            <a:extLst>
              <a:ext uri="{FF2B5EF4-FFF2-40B4-BE49-F238E27FC236}">
                <a16:creationId xmlns:a16="http://schemas.microsoft.com/office/drawing/2014/main" id="{FEA78C6D-A9CE-4581-9B91-403A6BF299EB}"/>
              </a:ext>
            </a:extLst>
          </p:cNvPr>
          <p:cNvSpPr/>
          <p:nvPr/>
        </p:nvSpPr>
        <p:spPr>
          <a:xfrm>
            <a:off x="2341133" y="5072580"/>
            <a:ext cx="2606892" cy="77779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pic>
        <p:nvPicPr>
          <p:cNvPr id="88" name="Bildobjekt 87">
            <a:extLst>
              <a:ext uri="{FF2B5EF4-FFF2-40B4-BE49-F238E27FC236}">
                <a16:creationId xmlns:a16="http://schemas.microsoft.com/office/drawing/2014/main" id="{E071FCC7-CCFA-4812-99D6-4E04EEFBB6FC}"/>
              </a:ext>
            </a:extLst>
          </p:cNvPr>
          <p:cNvPicPr>
            <a:picLocks noChangeAspect="1"/>
          </p:cNvPicPr>
          <p:nvPr/>
        </p:nvPicPr>
        <p:blipFill>
          <a:blip r:embed="rId16"/>
          <a:stretch>
            <a:fillRect/>
          </a:stretch>
        </p:blipFill>
        <p:spPr>
          <a:xfrm>
            <a:off x="2352467" y="5992783"/>
            <a:ext cx="2591100" cy="525352"/>
          </a:xfrm>
          <a:prstGeom prst="rect">
            <a:avLst/>
          </a:prstGeom>
        </p:spPr>
      </p:pic>
      <p:sp>
        <p:nvSpPr>
          <p:cNvPr id="89" name="textruta 88">
            <a:extLst>
              <a:ext uri="{FF2B5EF4-FFF2-40B4-BE49-F238E27FC236}">
                <a16:creationId xmlns:a16="http://schemas.microsoft.com/office/drawing/2014/main" id="{9C0A1B78-DEF8-4036-9A35-E82B80649896}"/>
              </a:ext>
            </a:extLst>
          </p:cNvPr>
          <p:cNvSpPr txBox="1"/>
          <p:nvPr/>
        </p:nvSpPr>
        <p:spPr>
          <a:xfrm>
            <a:off x="2398480" y="5136652"/>
            <a:ext cx="2591099" cy="707886"/>
          </a:xfrm>
          <a:prstGeom prst="rect">
            <a:avLst/>
          </a:prstGeom>
          <a:noFill/>
        </p:spPr>
        <p:txBody>
          <a:bodyPr wrap="square" rtlCol="0">
            <a:spAutoFit/>
          </a:bodyPr>
          <a:lstStyle/>
          <a:p>
            <a:r>
              <a:rPr lang="sv-FI" sz="1600">
                <a:solidFill>
                  <a:schemeClr val="bg1"/>
                </a:solidFill>
              </a:rPr>
              <a:t>Bedömning av servicebehov</a:t>
            </a:r>
          </a:p>
          <a:p>
            <a:r>
              <a:rPr lang="sv-FI" sz="1200">
                <a:solidFill>
                  <a:schemeClr val="bg1"/>
                </a:solidFill>
              </a:rPr>
              <a:t>SVL 36 § </a:t>
            </a:r>
            <a:r>
              <a:rPr lang="sv-FI" sz="1200" err="1">
                <a:solidFill>
                  <a:schemeClr val="bg1"/>
                </a:solidFill>
              </a:rPr>
              <a:t>Yrkesutbil</a:t>
            </a:r>
            <a:r>
              <a:rPr lang="sv-FI" sz="1200">
                <a:solidFill>
                  <a:schemeClr val="bg1"/>
                </a:solidFill>
              </a:rPr>
              <a:t>. inom socialvården</a:t>
            </a:r>
          </a:p>
          <a:p>
            <a:pPr algn="ctr"/>
            <a:r>
              <a:rPr lang="sv-FI" sz="1200">
                <a:solidFill>
                  <a:schemeClr val="bg1"/>
                </a:solidFill>
              </a:rPr>
              <a:t>”Ändamålsenlig”</a:t>
            </a:r>
          </a:p>
        </p:txBody>
      </p:sp>
      <p:sp>
        <p:nvSpPr>
          <p:cNvPr id="90" name="textruta 89">
            <a:extLst>
              <a:ext uri="{FF2B5EF4-FFF2-40B4-BE49-F238E27FC236}">
                <a16:creationId xmlns:a16="http://schemas.microsoft.com/office/drawing/2014/main" id="{B6AE7763-CFE7-4232-858E-F2B6908796C0}"/>
              </a:ext>
            </a:extLst>
          </p:cNvPr>
          <p:cNvSpPr txBox="1"/>
          <p:nvPr/>
        </p:nvSpPr>
        <p:spPr>
          <a:xfrm>
            <a:off x="2571749" y="6056970"/>
            <a:ext cx="2393561" cy="338554"/>
          </a:xfrm>
          <a:prstGeom prst="rect">
            <a:avLst/>
          </a:prstGeom>
          <a:noFill/>
        </p:spPr>
        <p:txBody>
          <a:bodyPr wrap="square" rtlCol="0">
            <a:spAutoFit/>
          </a:bodyPr>
          <a:lstStyle/>
          <a:p>
            <a:pPr algn="ctr"/>
            <a:r>
              <a:rPr lang="sv-FI" sz="1600">
                <a:solidFill>
                  <a:schemeClr val="bg1"/>
                </a:solidFill>
              </a:rPr>
              <a:t>Beslut</a:t>
            </a:r>
          </a:p>
        </p:txBody>
      </p:sp>
      <p:cxnSp>
        <p:nvCxnSpPr>
          <p:cNvPr id="92" name="Rak koppling 91">
            <a:extLst>
              <a:ext uri="{FF2B5EF4-FFF2-40B4-BE49-F238E27FC236}">
                <a16:creationId xmlns:a16="http://schemas.microsoft.com/office/drawing/2014/main" id="{8FA5A364-2D95-4EB6-A827-385F3CA0D8F1}"/>
              </a:ext>
            </a:extLst>
          </p:cNvPr>
          <p:cNvCxnSpPr>
            <a:cxnSpLocks/>
          </p:cNvCxnSpPr>
          <p:nvPr/>
        </p:nvCxnSpPr>
        <p:spPr>
          <a:xfrm>
            <a:off x="4203242" y="4833350"/>
            <a:ext cx="0" cy="239230"/>
          </a:xfrm>
          <a:prstGeom prst="line">
            <a:avLst/>
          </a:prstGeom>
        </p:spPr>
        <p:style>
          <a:lnRef idx="1">
            <a:schemeClr val="dk1"/>
          </a:lnRef>
          <a:fillRef idx="0">
            <a:schemeClr val="dk1"/>
          </a:fillRef>
          <a:effectRef idx="0">
            <a:schemeClr val="dk1"/>
          </a:effectRef>
          <a:fontRef idx="minor">
            <a:schemeClr val="tx1"/>
          </a:fontRef>
        </p:style>
      </p:cxnSp>
      <p:cxnSp>
        <p:nvCxnSpPr>
          <p:cNvPr id="94" name="Rak pilkoppling 93">
            <a:extLst>
              <a:ext uri="{FF2B5EF4-FFF2-40B4-BE49-F238E27FC236}">
                <a16:creationId xmlns:a16="http://schemas.microsoft.com/office/drawing/2014/main" id="{4E79A2B0-3C01-4D35-9943-B86581AC80CB}"/>
              </a:ext>
            </a:extLst>
          </p:cNvPr>
          <p:cNvCxnSpPr/>
          <p:nvPr/>
        </p:nvCxnSpPr>
        <p:spPr>
          <a:xfrm>
            <a:off x="4190814" y="5844538"/>
            <a:ext cx="0" cy="136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ktangel: rundade hörn 11">
            <a:extLst>
              <a:ext uri="{FF2B5EF4-FFF2-40B4-BE49-F238E27FC236}">
                <a16:creationId xmlns:a16="http://schemas.microsoft.com/office/drawing/2014/main" id="{784F00FB-B546-49F7-BB69-A87265BBECB6}"/>
              </a:ext>
            </a:extLst>
          </p:cNvPr>
          <p:cNvSpPr/>
          <p:nvPr/>
        </p:nvSpPr>
        <p:spPr>
          <a:xfrm>
            <a:off x="113511" y="5746044"/>
            <a:ext cx="2066670" cy="77209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FI"/>
          </a:p>
        </p:txBody>
      </p:sp>
      <p:sp>
        <p:nvSpPr>
          <p:cNvPr id="13" name="textruta 12">
            <a:extLst>
              <a:ext uri="{FF2B5EF4-FFF2-40B4-BE49-F238E27FC236}">
                <a16:creationId xmlns:a16="http://schemas.microsoft.com/office/drawing/2014/main" id="{3802F9B9-E085-4A2F-97FC-4F7F15B12774}"/>
              </a:ext>
            </a:extLst>
          </p:cNvPr>
          <p:cNvSpPr txBox="1"/>
          <p:nvPr/>
        </p:nvSpPr>
        <p:spPr>
          <a:xfrm>
            <a:off x="187152" y="5823863"/>
            <a:ext cx="1970554" cy="584775"/>
          </a:xfrm>
          <a:prstGeom prst="rect">
            <a:avLst/>
          </a:prstGeom>
          <a:noFill/>
        </p:spPr>
        <p:txBody>
          <a:bodyPr wrap="square" rtlCol="0">
            <a:spAutoFit/>
          </a:bodyPr>
          <a:lstStyle/>
          <a:p>
            <a:r>
              <a:rPr lang="sv-FI" sz="1600">
                <a:solidFill>
                  <a:schemeClr val="bg1"/>
                </a:solidFill>
              </a:rPr>
              <a:t>Tillträde till bostad för utredning </a:t>
            </a:r>
            <a:r>
              <a:rPr lang="sv-FI" sz="1200">
                <a:solidFill>
                  <a:schemeClr val="bg1"/>
                </a:solidFill>
              </a:rPr>
              <a:t>SVL 67 §</a:t>
            </a:r>
            <a:endParaRPr lang="sv-FI" sz="1600">
              <a:solidFill>
                <a:schemeClr val="bg1"/>
              </a:solidFill>
            </a:endParaRPr>
          </a:p>
        </p:txBody>
      </p:sp>
      <p:sp>
        <p:nvSpPr>
          <p:cNvPr id="2" name="textruta 1">
            <a:extLst>
              <a:ext uri="{FF2B5EF4-FFF2-40B4-BE49-F238E27FC236}">
                <a16:creationId xmlns:a16="http://schemas.microsoft.com/office/drawing/2014/main" id="{F4A78B52-D82D-4120-8352-941A6AF4C2A8}"/>
              </a:ext>
            </a:extLst>
          </p:cNvPr>
          <p:cNvSpPr txBox="1"/>
          <p:nvPr/>
        </p:nvSpPr>
        <p:spPr>
          <a:xfrm>
            <a:off x="5352543" y="4044656"/>
            <a:ext cx="2123487" cy="584775"/>
          </a:xfrm>
          <a:prstGeom prst="rect">
            <a:avLst/>
          </a:prstGeom>
          <a:noFill/>
        </p:spPr>
        <p:txBody>
          <a:bodyPr wrap="square" rtlCol="0">
            <a:spAutoFit/>
          </a:bodyPr>
          <a:lstStyle/>
          <a:p>
            <a:pPr algn="ctr"/>
            <a:r>
              <a:rPr lang="sv-FI" sz="1600">
                <a:solidFill>
                  <a:srgbClr val="FF0000"/>
                </a:solidFill>
              </a:rPr>
              <a:t>Exempel. Finns även i annan lagstiftning.</a:t>
            </a:r>
          </a:p>
        </p:txBody>
      </p:sp>
    </p:spTree>
    <p:extLst>
      <p:ext uri="{BB962C8B-B14F-4D97-AF65-F5344CB8AC3E}">
        <p14:creationId xmlns:p14="http://schemas.microsoft.com/office/powerpoint/2010/main" val="127537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35E3A7A2-EF2B-4B8A-AF55-6FCD0A7B99BD}"/>
              </a:ext>
            </a:extLst>
          </p:cNvPr>
          <p:cNvSpPr/>
          <p:nvPr/>
        </p:nvSpPr>
        <p:spPr>
          <a:xfrm>
            <a:off x="191912" y="210026"/>
            <a:ext cx="11751732" cy="7909858"/>
          </a:xfrm>
          <a:prstGeom prst="rect">
            <a:avLst/>
          </a:prstGeom>
        </p:spPr>
        <p:txBody>
          <a:bodyPr wrap="square">
            <a:spAutoFit/>
          </a:bodyPr>
          <a:lstStyle/>
          <a:p>
            <a:pPr lvl="0"/>
            <a:r>
              <a:rPr lang="sv-FI" sz="2000" b="1">
                <a:solidFill>
                  <a:srgbClr val="0070C0"/>
                </a:solidFill>
              </a:rPr>
              <a:t>Yrkesutbildad person inom socialvården (socialarbetare, socionom YH, närvårdare) </a:t>
            </a:r>
            <a:r>
              <a:rPr lang="sv-FI" sz="1600">
                <a:solidFill>
                  <a:prstClr val="black"/>
                </a:solidFill>
              </a:rPr>
              <a:t>förutsätts </a:t>
            </a:r>
            <a:r>
              <a:rPr lang="sv-FI" sz="1600" u="sng">
                <a:solidFill>
                  <a:prstClr val="black"/>
                </a:solidFill>
              </a:rPr>
              <a:t>åtminstone</a:t>
            </a:r>
            <a:r>
              <a:rPr lang="sv-FI" sz="1600">
                <a:solidFill>
                  <a:prstClr val="black"/>
                </a:solidFill>
              </a:rPr>
              <a:t> för:</a:t>
            </a:r>
          </a:p>
          <a:p>
            <a:pPr marL="342900" lvl="0" indent="-342900">
              <a:buFont typeface="Arial" panose="020B0604020202020204" pitchFamily="34" charset="0"/>
              <a:buChar char="•"/>
            </a:pPr>
            <a:r>
              <a:rPr lang="sv-FI" sz="1600">
                <a:solidFill>
                  <a:prstClr val="black"/>
                </a:solidFill>
              </a:rPr>
              <a:t>Bedömning av servicebehovet enligt socialvårdslagen (SVL 36 §)</a:t>
            </a:r>
          </a:p>
          <a:p>
            <a:pPr marL="342900" lvl="0" indent="-342900">
              <a:buFont typeface="Arial" panose="020B0604020202020204" pitchFamily="34" charset="0"/>
              <a:buChar char="•"/>
            </a:pPr>
            <a:r>
              <a:rPr lang="sv-FI" sz="1600">
                <a:solidFill>
                  <a:prstClr val="black"/>
                </a:solidFill>
              </a:rPr>
              <a:t>Arbetet som egen kontaktperson (SVL 42 §)</a:t>
            </a:r>
          </a:p>
          <a:p>
            <a:pPr marL="342900" lvl="0" indent="-342900">
              <a:buFont typeface="Arial" panose="020B0604020202020204" pitchFamily="34" charset="0"/>
              <a:buChar char="•"/>
            </a:pPr>
            <a:r>
              <a:rPr lang="sv-FI" sz="1600">
                <a:solidFill>
                  <a:prstClr val="black"/>
                </a:solidFill>
              </a:rPr>
              <a:t>Krav på yrkesutbildad person inom socialvården finns även i annan lagstiftning, tex. specialomsorgslagen</a:t>
            </a:r>
          </a:p>
          <a:p>
            <a:pPr lvl="0"/>
            <a:endParaRPr lang="sv-FI" sz="800">
              <a:solidFill>
                <a:srgbClr val="0070C0"/>
              </a:solidFill>
            </a:endParaRPr>
          </a:p>
          <a:p>
            <a:r>
              <a:rPr lang="sv-FI" sz="2000" b="1">
                <a:solidFill>
                  <a:srgbClr val="0070C0"/>
                </a:solidFill>
              </a:rPr>
              <a:t>Socialarbetare </a:t>
            </a:r>
            <a:r>
              <a:rPr lang="sv-FI" sz="1600"/>
              <a:t>förutsätts </a:t>
            </a:r>
            <a:r>
              <a:rPr lang="sv-FI" sz="1600" u="sng"/>
              <a:t>åtminstone</a:t>
            </a:r>
            <a:r>
              <a:rPr lang="sv-FI" sz="1600"/>
              <a:t> för:</a:t>
            </a:r>
          </a:p>
          <a:p>
            <a:pPr marL="342900" indent="-342900">
              <a:buFont typeface="Arial" panose="020B0604020202020204" pitchFamily="34" charset="0"/>
              <a:buChar char="•"/>
            </a:pPr>
            <a:r>
              <a:rPr lang="sv-FI" sz="1600"/>
              <a:t>Bedömningen av servicebehovet och beslut för barn som behöver särskilt stöd och andra personer som behöver särskilt stöd (SVL 36 + 46 § + 3 §)</a:t>
            </a:r>
            <a:endParaRPr lang="sv-FI" sz="1600">
              <a:solidFill>
                <a:srgbClr val="FF0000"/>
              </a:solidFill>
            </a:endParaRPr>
          </a:p>
          <a:p>
            <a:pPr marL="342900" indent="-342900">
              <a:buFont typeface="Arial" panose="020B0604020202020204" pitchFamily="34" charset="0"/>
              <a:buChar char="•"/>
            </a:pPr>
            <a:r>
              <a:rPr lang="sv-FI" sz="1600"/>
              <a:t>Arbetet som egen kontaktperson för ett barn som behöver särskilt stöd och för andra personer som behöver särskilt stöd  (den egna kontaktpersonen för ett barn som behöver särskilt stöd och för andra personer som behöver särskilt stöd eller den anställde som utför klientarbete tillsammans med kontaktpersonen ska vara en sådan socialarbetare som avses i landskapslagen om yrkesutbildade personer inom socialvården) (SVL 42 §)</a:t>
            </a:r>
          </a:p>
          <a:p>
            <a:pPr marL="342900" indent="-342900">
              <a:buFont typeface="Arial" panose="020B0604020202020204" pitchFamily="34" charset="0"/>
              <a:buChar char="•"/>
            </a:pPr>
            <a:r>
              <a:rPr lang="sv-FI" sz="1600"/>
              <a:t>Den yrkesmässiga ledningen av det sociala arbetet (SVL 65 § 2 mom. och 9 § i yrkesbehörighetslagen)</a:t>
            </a:r>
          </a:p>
          <a:p>
            <a:pPr marL="342900" indent="-342900">
              <a:buFont typeface="Arial" panose="020B0604020202020204" pitchFamily="34" charset="0"/>
              <a:buChar char="•"/>
            </a:pPr>
            <a:r>
              <a:rPr lang="sv-FI" sz="1600"/>
              <a:t>Tillträde till bostad för utredning av behovet av socialvård vid uppenbart behov av socialvård på grund av en allvarlig risk för personens hälsa, utveckling eller trygghet  (en socialarbetare på förordnande av en ledande tjänsteinnehavare inom socialvården, som har utsetts av det organ som ansvarar för den kommunala socialvården) (SVL 67 §)</a:t>
            </a:r>
          </a:p>
          <a:p>
            <a:pPr marL="342900" indent="-342900">
              <a:buFont typeface="Arial" panose="020B0604020202020204" pitchFamily="34" charset="0"/>
              <a:buChar char="•"/>
            </a:pPr>
            <a:r>
              <a:rPr lang="sv-FI" sz="1600"/>
              <a:t>Barnskydd; för ett barn som är klient inom barnskyddet ska det utses en socialarbetare som ansvarar för barnets angelägenheter(BSL 13b§),  en bedömning av tjänster och stödåtgärder enligt barnskyddslagen görs av en socialarbetare (BSL 26 §) m.m.</a:t>
            </a:r>
            <a:endParaRPr lang="sv-FI" sz="1600">
              <a:solidFill>
                <a:srgbClr val="FF0000"/>
              </a:solidFill>
            </a:endParaRPr>
          </a:p>
          <a:p>
            <a:pPr marL="342900" lvl="0" indent="-342900">
              <a:buFont typeface="Arial" panose="020B0604020202020204" pitchFamily="34" charset="0"/>
              <a:buChar char="•"/>
            </a:pPr>
            <a:r>
              <a:rPr lang="sv-FI" sz="1600">
                <a:solidFill>
                  <a:prstClr val="black"/>
                </a:solidFill>
              </a:rPr>
              <a:t>Krav på socialarbetare finns även i annan lagstiftning, tex. specialomsorgslagen</a:t>
            </a:r>
            <a:endParaRPr lang="sv-FI" sz="2000" b="1">
              <a:solidFill>
                <a:srgbClr val="0070C0"/>
              </a:solidFill>
            </a:endParaRPr>
          </a:p>
          <a:p>
            <a:endParaRPr lang="sv-FI" sz="2000">
              <a:solidFill>
                <a:srgbClr val="FF0000"/>
              </a:solidFill>
            </a:endParaRPr>
          </a:p>
          <a:p>
            <a:r>
              <a:rPr lang="sv-FI" sz="2000" b="1">
                <a:solidFill>
                  <a:srgbClr val="0070C0"/>
                </a:solidFill>
              </a:rPr>
              <a:t>Yrkesutbildad person antingen inom socialvården eller inom hälso- och sjukvården </a:t>
            </a:r>
            <a:r>
              <a:rPr lang="sv-FI" sz="1600"/>
              <a:t>förutsätts </a:t>
            </a:r>
            <a:r>
              <a:rPr lang="sv-FI" sz="1600" u="sng"/>
              <a:t>åtminstone</a:t>
            </a:r>
            <a:r>
              <a:rPr lang="sv-FI" sz="1600"/>
              <a:t> för:</a:t>
            </a:r>
          </a:p>
          <a:p>
            <a:pPr marL="171450" indent="-171450">
              <a:buFont typeface="Arial" panose="020B0604020202020204" pitchFamily="34" charset="0"/>
              <a:buChar char="•"/>
            </a:pPr>
            <a:r>
              <a:rPr lang="sv-FI" sz="1600"/>
              <a:t>Bedömning av servicebehovet enligt äldrelagen för en äldre person, 65 år fyllda (en yrkesutbildad person inom socialvården eller hälso- och sjukvården </a:t>
            </a:r>
            <a:r>
              <a:rPr lang="sv-FI" sz="1600" b="1"/>
              <a:t>som är anställd inom socialvården </a:t>
            </a:r>
            <a:r>
              <a:rPr lang="sv-FI" sz="1600"/>
              <a:t>som är </a:t>
            </a:r>
            <a:r>
              <a:rPr lang="sv-FI" sz="1600" u="sng"/>
              <a:t>ändamålsenlig</a:t>
            </a:r>
            <a:r>
              <a:rPr lang="sv-FI" sz="1600"/>
              <a:t> med tanke på den äldre personens behov. </a:t>
            </a:r>
            <a:r>
              <a:rPr lang="sv-FI" sz="1600" u="sng"/>
              <a:t>Den anställde ska ha sakkunskap och lämplig yrkesmässig behörighet för ändamålet ska svara för bedömningen</a:t>
            </a:r>
            <a:r>
              <a:rPr lang="sv-FI" sz="1600"/>
              <a:t> (ÄL 14 §)</a:t>
            </a:r>
          </a:p>
          <a:p>
            <a:pPr marL="171450" indent="-171450">
              <a:buFont typeface="Arial" panose="020B0604020202020204" pitchFamily="34" charset="0"/>
              <a:buChar char="•"/>
            </a:pPr>
            <a:r>
              <a:rPr lang="sv-FI" sz="1600"/>
              <a:t>Arbetet som egen kontaktperson (om motiverat omfattas yrkesutbildad person inom hälso- och sjukvården) (SVL 42 §)</a:t>
            </a:r>
          </a:p>
          <a:p>
            <a:pPr marL="171450" indent="-171450">
              <a:buFont typeface="Arial" panose="020B0604020202020204" pitchFamily="34" charset="0"/>
              <a:buChar char="•"/>
            </a:pPr>
            <a:r>
              <a:rPr lang="sv-FI" sz="1600"/>
              <a:t>Krav finns även i annan lagstiftning, tex. specialomsorgslagen</a:t>
            </a:r>
          </a:p>
          <a:p>
            <a:pPr marL="171450" indent="-171450">
              <a:buFont typeface="Arial" panose="020B0604020202020204" pitchFamily="34" charset="0"/>
              <a:buChar char="•"/>
            </a:pPr>
            <a:endParaRPr lang="sv-FI" sz="1600"/>
          </a:p>
          <a:p>
            <a:endParaRPr lang="sv-FI">
              <a:solidFill>
                <a:srgbClr val="FF0000"/>
              </a:solidFill>
            </a:endParaRPr>
          </a:p>
          <a:p>
            <a:endParaRPr lang="sv-FI" sz="1400">
              <a:solidFill>
                <a:srgbClr val="0070C0"/>
              </a:solidFill>
            </a:endParaRPr>
          </a:p>
          <a:p>
            <a:endParaRPr lang="sv-FI" sz="1200"/>
          </a:p>
          <a:p>
            <a:endParaRPr lang="sv-FI" sz="1200"/>
          </a:p>
        </p:txBody>
      </p:sp>
    </p:spTree>
    <p:extLst>
      <p:ext uri="{BB962C8B-B14F-4D97-AF65-F5344CB8AC3E}">
        <p14:creationId xmlns:p14="http://schemas.microsoft.com/office/powerpoint/2010/main" val="411880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3C852FA-9BEA-47E0-878D-68D0AF3C56B8}"/>
              </a:ext>
            </a:extLst>
          </p:cNvPr>
          <p:cNvSpPr txBox="1"/>
          <p:nvPr/>
        </p:nvSpPr>
        <p:spPr>
          <a:xfrm>
            <a:off x="194733" y="89624"/>
            <a:ext cx="11802534" cy="6924973"/>
          </a:xfrm>
          <a:prstGeom prst="rect">
            <a:avLst/>
          </a:prstGeom>
          <a:noFill/>
        </p:spPr>
        <p:txBody>
          <a:bodyPr wrap="square" rtlCol="0">
            <a:spAutoFit/>
          </a:bodyPr>
          <a:lstStyle/>
          <a:p>
            <a:endParaRPr lang="sv-FI" sz="1600"/>
          </a:p>
          <a:p>
            <a:r>
              <a:rPr lang="sv-FI" sz="1600"/>
              <a:t>Uppgifter också för </a:t>
            </a:r>
            <a:r>
              <a:rPr lang="sv-FI" sz="2000" b="1">
                <a:solidFill>
                  <a:srgbClr val="0070C0"/>
                </a:solidFill>
              </a:rPr>
              <a:t>andra än yrkesutbildade personer inom socialvården:</a:t>
            </a:r>
          </a:p>
          <a:p>
            <a:pPr marL="171450" indent="-171450">
              <a:buFont typeface="Arial" panose="020B0604020202020204" pitchFamily="34" charset="0"/>
              <a:buChar char="•"/>
            </a:pPr>
            <a:r>
              <a:rPr lang="sv-FI" sz="1600"/>
              <a:t>Uppgifter inom socialvården som inte separat förutsätter en yrkesutbildad person inom socialvården. Kommunen ska </a:t>
            </a:r>
            <a:r>
              <a:rPr lang="sv-FI" sz="1600" u="sng"/>
              <a:t>dock</a:t>
            </a:r>
            <a:r>
              <a:rPr lang="sv-FI" sz="1600"/>
              <a:t> </a:t>
            </a:r>
            <a:r>
              <a:rPr lang="sv-FI" sz="1600" u="sng"/>
              <a:t>ha tillräckligt antal yrkesutbildade personer inom socialvården </a:t>
            </a:r>
            <a:r>
              <a:rPr lang="sv-FI" sz="1600"/>
              <a:t>samt annan personal som deltar i klientarbetet” (SVL 64 §). Offentlig eller privat serviceproducent ska vid en verksamhetsenhet ha en personal som </a:t>
            </a:r>
            <a:r>
              <a:rPr lang="sv-FI" sz="1600" u="sng"/>
              <a:t>till antal, utbildning och uppgiftsstruktur </a:t>
            </a:r>
            <a:r>
              <a:rPr lang="sv-FI" sz="1600"/>
              <a:t>garanterar att de äldre tillhandahålls service av god kvalitet och som motsvarar det servicebehov som de äldres funktionsförmåga förutsätter” (ÄL 21 §).</a:t>
            </a:r>
          </a:p>
          <a:p>
            <a:pPr marL="171450" indent="-171450">
              <a:buFont typeface="Arial" panose="020B0604020202020204" pitchFamily="34" charset="0"/>
              <a:buChar char="•"/>
            </a:pPr>
            <a:r>
              <a:rPr lang="sv-FI" sz="1600"/>
              <a:t>Ledningsuppgifter inom socialvården vilka omfattar styrning av klientarbetet (personen ska ha lämplig examen från universitet, högskola eller yrkeshögskola som omfattar minst tre års heltidsstudier. Därutöver krävs kännedom om branschen och tillräcklig ledarförmåga) (SVL 65 §)</a:t>
            </a:r>
          </a:p>
          <a:p>
            <a:pPr marL="171450" indent="-171450">
              <a:buFont typeface="Arial" panose="020B0604020202020204" pitchFamily="34" charset="0"/>
              <a:buChar char="•"/>
            </a:pPr>
            <a:r>
              <a:rPr lang="sv-FI" sz="1600"/>
              <a:t>Ledningsuppgifter inom äldreomsorgen (Administrativ ledning eller ledningsuppgifter som omfattar styrning av klientarbetet)  (lämplig examen från universitet, högskola eller yrkeshögskola som omfattar minst tre års heltidsstudier. Därutöver krävs kännedom om branschen samt tillräcklig ledarskapsförmåga). (ÄL 22 §) </a:t>
            </a:r>
          </a:p>
          <a:p>
            <a:pPr marL="171450" indent="-171450">
              <a:buFont typeface="Arial" panose="020B0604020202020204" pitchFamily="34" charset="0"/>
              <a:buChar char="•"/>
            </a:pPr>
            <a:r>
              <a:rPr lang="sv-FI" sz="1600"/>
              <a:t>Huvudsakligen administrativa ledningsuppgifter inom socialvården (socialarbetare eller en person som har en för uppgiften lämplig examen från universitet eller högskola som omfattar minst fyra års heltidsstudier. Därutöver krävs kännedom om branschen samt tillräcklig ledarskapsförmåga.) (SVL 65 §)</a:t>
            </a:r>
          </a:p>
          <a:p>
            <a:pPr marL="171450" indent="-171450">
              <a:buFont typeface="Arial" panose="020B0604020202020204" pitchFamily="34" charset="0"/>
              <a:buChar char="•"/>
            </a:pPr>
            <a:r>
              <a:rPr lang="sv-FI" sz="1600"/>
              <a:t>Barnatillsyningsman (en socialarbetare eller en person som har någon annan för uppgiften lämplig examen från universitet eller högskola som omfattar minst fyra års heltidsstudier) (SVL 66 §)</a:t>
            </a:r>
          </a:p>
          <a:p>
            <a:endParaRPr lang="sv-FI" sz="1600"/>
          </a:p>
          <a:p>
            <a:r>
              <a:rPr lang="sv-FI" sz="2000" b="1">
                <a:solidFill>
                  <a:srgbClr val="0070C0"/>
                </a:solidFill>
              </a:rPr>
              <a:t>Yrkesutbildad person inom hälso- och sjukvården</a:t>
            </a:r>
            <a:r>
              <a:rPr lang="sv-FI" sz="2000"/>
              <a:t> </a:t>
            </a:r>
            <a:r>
              <a:rPr lang="sv-FI" sz="1600"/>
              <a:t>förutsätts </a:t>
            </a:r>
            <a:r>
              <a:rPr lang="sv-FI" sz="1600" u="sng"/>
              <a:t>åtminstone</a:t>
            </a:r>
            <a:r>
              <a:rPr lang="sv-FI" sz="1600"/>
              <a:t> för:</a:t>
            </a:r>
          </a:p>
          <a:p>
            <a:pPr marL="285750" indent="-285750">
              <a:buFont typeface="Arial" panose="020B0604020202020204" pitchFamily="34" charset="0"/>
              <a:buChar char="•"/>
            </a:pPr>
            <a:r>
              <a:rPr lang="sv-FI" sz="1600"/>
              <a:t>Bedömning om förutsättningar för beslut om </a:t>
            </a:r>
            <a:r>
              <a:rPr lang="sv-FI" sz="1600" u="sng"/>
              <a:t>långvarig institutionsvård </a:t>
            </a:r>
            <a:r>
              <a:rPr lang="sv-FI" sz="1600"/>
              <a:t>för äldre personer (ÄL 17 §), 65 år fyllda kräver multiprofessionell bedömning av kommunens äldreomsorg + ÅHS: läkare ska utreda det medicinska behovet + yrkesutbildad person antingen inom socialvården eller inom hälso- och sjukvården som är anställd inom socialvården och som är ändamålsenlig ska utreda om den äldre persons servicebehov (ÄL 14 §) kan tillgodoses inom socialvårdens öppenvårdstjänster + yrkesutbildad person inom hälso- och sjukvården (ÅHS) ska utreda om den äldre persons servicebehov kan tillgodoses inom hälso- och sjukvårdens öppenvårdstjänster. Kommunen fattar beslut om långvarig institutionsvård.</a:t>
            </a:r>
          </a:p>
          <a:p>
            <a:endParaRPr lang="sv-FI" b="1">
              <a:solidFill>
                <a:srgbClr val="0070C0"/>
              </a:solidFill>
            </a:endParaRPr>
          </a:p>
          <a:p>
            <a:r>
              <a:rPr lang="sv-FI" b="1">
                <a:solidFill>
                  <a:srgbClr val="0070C0"/>
                </a:solidFill>
              </a:rPr>
              <a:t> </a:t>
            </a:r>
          </a:p>
        </p:txBody>
      </p:sp>
    </p:spTree>
    <p:extLst>
      <p:ext uri="{BB962C8B-B14F-4D97-AF65-F5344CB8AC3E}">
        <p14:creationId xmlns:p14="http://schemas.microsoft.com/office/powerpoint/2010/main" val="18561912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B34AAD787B364A87E059C9EBC28226" ma:contentTypeVersion="8" ma:contentTypeDescription="Create a new document." ma:contentTypeScope="" ma:versionID="d30f7688c257be027d5cabf71fdf1467">
  <xsd:schema xmlns:xsd="http://www.w3.org/2001/XMLSchema" xmlns:xs="http://www.w3.org/2001/XMLSchema" xmlns:p="http://schemas.microsoft.com/office/2006/metadata/properties" xmlns:ns2="58da5990-af4f-4136-9e6e-df58003f52bd" xmlns:ns3="12a64004-fb33-4c6c-a33b-67b3fe2adf97" targetNamespace="http://schemas.microsoft.com/office/2006/metadata/properties" ma:root="true" ma:fieldsID="2138944c052225f51be0faac4c1f2430" ns2:_="" ns3:_="">
    <xsd:import namespace="58da5990-af4f-4136-9e6e-df58003f52bd"/>
    <xsd:import namespace="12a64004-fb33-4c6c-a33b-67b3fe2adf9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da5990-af4f-4136-9e6e-df58003f52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a64004-fb33-4c6c-a33b-67b3fe2adf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CA9CE6-EC5E-434A-8C36-46109E3B43AC}">
  <ds:schemaRefs>
    <ds:schemaRef ds:uri="http://schemas.microsoft.com/office/2006/documentManagement/types"/>
    <ds:schemaRef ds:uri="http://purl.org/dc/terms/"/>
    <ds:schemaRef ds:uri="http://purl.org/dc/dcmitype/"/>
    <ds:schemaRef ds:uri="http://www.w3.org/XML/1998/namespace"/>
    <ds:schemaRef ds:uri="http://schemas.openxmlformats.org/package/2006/metadata/core-properties"/>
    <ds:schemaRef ds:uri="http://purl.org/dc/elements/1.1/"/>
    <ds:schemaRef ds:uri="58da5990-af4f-4136-9e6e-df58003f52bd"/>
    <ds:schemaRef ds:uri="http://schemas.microsoft.com/office/2006/metadata/properties"/>
    <ds:schemaRef ds:uri="12a64004-fb33-4c6c-a33b-67b3fe2adf97"/>
    <ds:schemaRef ds:uri="http://schemas.microsoft.com/office/infopath/2007/PartnerControls"/>
  </ds:schemaRefs>
</ds:datastoreItem>
</file>

<file path=customXml/itemProps2.xml><?xml version="1.0" encoding="utf-8"?>
<ds:datastoreItem xmlns:ds="http://schemas.openxmlformats.org/officeDocument/2006/customXml" ds:itemID="{1848F821-0B6A-4F32-B1EF-9E7EEC8ACAFD}">
  <ds:schemaRefs>
    <ds:schemaRef ds:uri="http://schemas.microsoft.com/sharepoint/v3/contenttype/forms"/>
  </ds:schemaRefs>
</ds:datastoreItem>
</file>

<file path=customXml/itemProps3.xml><?xml version="1.0" encoding="utf-8"?>
<ds:datastoreItem xmlns:ds="http://schemas.openxmlformats.org/officeDocument/2006/customXml" ds:itemID="{7E009319-54C7-4DB6-B6DF-BAF595225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da5990-af4f-4136-9e6e-df58003f52bd"/>
    <ds:schemaRef ds:uri="12a64004-fb33-4c6c-a33b-67b3fe2adf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TotalTime>
  <Words>5251</Words>
  <Application>Microsoft Office PowerPoint</Application>
  <PresentationFormat>Bredbild</PresentationFormat>
  <Paragraphs>308</Paragraphs>
  <Slides>29</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29</vt:i4>
      </vt:variant>
    </vt:vector>
  </HeadingPairs>
  <TitlesOfParts>
    <vt:vector size="35" baseType="lpstr">
      <vt:lpstr>Arial</vt:lpstr>
      <vt:lpstr>Calibri</vt:lpstr>
      <vt:lpstr>Calibri Light</vt:lpstr>
      <vt:lpstr>Symbol</vt:lpstr>
      <vt:lpstr>Wingdings</vt:lpstr>
      <vt:lpstr>Office-tema</vt:lpstr>
      <vt:lpstr>Behörighetskrav och klientprocessen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Behörighetskrav och klientprocessen</dc:title>
  <dc:creator>Gunilla Lindqvist</dc:creator>
  <cp:lastModifiedBy>Cindi Portin</cp:lastModifiedBy>
  <cp:revision>3</cp:revision>
  <cp:lastPrinted>2020-03-05T07:41:02Z</cp:lastPrinted>
  <dcterms:created xsi:type="dcterms:W3CDTF">2020-02-19T14:00:05Z</dcterms:created>
  <dcterms:modified xsi:type="dcterms:W3CDTF">2020-05-19T11:40:10Z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0x0101001FB34AAD787B364A87E059C9EBC28226</vt:lpwstr>
  </property>
</Properties>
</file>